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302" r:id="rId4"/>
    <p:sldId id="304" r:id="rId5"/>
    <p:sldId id="303" r:id="rId6"/>
    <p:sldId id="277" r:id="rId7"/>
    <p:sldId id="279" r:id="rId8"/>
    <p:sldId id="285" r:id="rId9"/>
    <p:sldId id="280" r:id="rId10"/>
    <p:sldId id="298" r:id="rId11"/>
    <p:sldId id="299" r:id="rId12"/>
    <p:sldId id="300" r:id="rId13"/>
    <p:sldId id="266" r:id="rId14"/>
    <p:sldId id="262" r:id="rId15"/>
    <p:sldId id="278" r:id="rId16"/>
    <p:sldId id="296" r:id="rId17"/>
    <p:sldId id="275" r:id="rId18"/>
    <p:sldId id="282" r:id="rId19"/>
    <p:sldId id="281" r:id="rId20"/>
    <p:sldId id="276" r:id="rId21"/>
    <p:sldId id="293" r:id="rId22"/>
    <p:sldId id="294" r:id="rId23"/>
    <p:sldId id="295" r:id="rId24"/>
    <p:sldId id="257" r:id="rId25"/>
    <p:sldId id="283" r:id="rId26"/>
    <p:sldId id="284" r:id="rId27"/>
    <p:sldId id="30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son\Documents\Cornell_Private_SVN\Trunk\Biped_III\Actuator_Optimization\DW2016\Motor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son\Documents\Cornell_Private_SVN\Trunk\Biped_III\Actuator_Optimization\DW2016\Motor_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son\Documents\Cornell_Private_SVN\Trunk\Biped_III\Actuator_Optimization\DW2016\Motor_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son\Documents\Cornell_Private_SVN\Trunk\Biped_III\Actuator_Optimization\DW2016\Motor_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son\Documents\Cornell_Private_SVN\Trunk\Biped_III\Actuator_Optimization\DW2016\Motor_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son\Documents\Cornell_Private_SVN\Trunk\Biped_III\Actuator_Optimization\DW2016\Motor_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son\Documents\Cornell_Private_SVN\Trunk\Biped_III\Actuator_Optimization\DW2016\Motor_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Mass (kg)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Mass!$B$1</c:f>
              <c:strCache>
                <c:ptCount val="1"/>
                <c:pt idx="0">
                  <c:v>Weight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Mass!$A$2:$A$16</c:f>
              <c:strCache>
                <c:ptCount val="15"/>
                <c:pt idx="0">
                  <c:v>ILM25HS</c:v>
                </c:pt>
                <c:pt idx="1">
                  <c:v>EC30_4P_200W</c:v>
                </c:pt>
                <c:pt idx="2">
                  <c:v>RBE(H)-01213</c:v>
                </c:pt>
                <c:pt idx="3">
                  <c:v>ILM50x08HS</c:v>
                </c:pt>
                <c:pt idx="4">
                  <c:v>DB-2000-D-1ES</c:v>
                </c:pt>
                <c:pt idx="5">
                  <c:v>HS02301</c:v>
                </c:pt>
                <c:pt idx="6">
                  <c:v>ILM50x14HS</c:v>
                </c:pt>
                <c:pt idx="7">
                  <c:v>HS02302</c:v>
                </c:pt>
                <c:pt idx="8">
                  <c:v>K064100</c:v>
                </c:pt>
                <c:pt idx="9">
                  <c:v>DB-3000-H-1ES</c:v>
                </c:pt>
                <c:pt idx="10">
                  <c:v>ILM70x18HS</c:v>
                </c:pt>
                <c:pt idx="11">
                  <c:v>ILM85x23HS</c:v>
                </c:pt>
                <c:pt idx="12">
                  <c:v>HT5001</c:v>
                </c:pt>
                <c:pt idx="13">
                  <c:v>Cheetah motor</c:v>
                </c:pt>
                <c:pt idx="14">
                  <c:v>ILM115x25HS</c:v>
                </c:pt>
              </c:strCache>
            </c:strRef>
          </c:cat>
          <c:val>
            <c:numRef>
              <c:f>Mass!$B$2:$B$16</c:f>
              <c:numCache>
                <c:formatCode>General</c:formatCode>
                <c:ptCount val="15"/>
                <c:pt idx="0">
                  <c:v>1.6E-2</c:v>
                </c:pt>
                <c:pt idx="1">
                  <c:v>0.3</c:v>
                </c:pt>
                <c:pt idx="2">
                  <c:v>0.34399999999999997</c:v>
                </c:pt>
                <c:pt idx="3">
                  <c:v>8.5999999999999993E-2</c:v>
                </c:pt>
                <c:pt idx="4">
                  <c:v>0.34100000000000003</c:v>
                </c:pt>
                <c:pt idx="5">
                  <c:v>0.28599999999999998</c:v>
                </c:pt>
                <c:pt idx="6">
                  <c:v>0.13500000000000001</c:v>
                </c:pt>
                <c:pt idx="7">
                  <c:v>0.42599999999999999</c:v>
                </c:pt>
                <c:pt idx="8">
                  <c:v>0.6</c:v>
                </c:pt>
                <c:pt idx="9">
                  <c:v>0.51100000000000001</c:v>
                </c:pt>
                <c:pt idx="10">
                  <c:v>0.34</c:v>
                </c:pt>
                <c:pt idx="11">
                  <c:v>0.55000000000000004</c:v>
                </c:pt>
                <c:pt idx="12">
                  <c:v>1.3</c:v>
                </c:pt>
                <c:pt idx="13">
                  <c:v>1</c:v>
                </c:pt>
                <c:pt idx="14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750912"/>
        <c:axId val="324043856"/>
      </c:barChart>
      <c:catAx>
        <c:axId val="16475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043856"/>
        <c:crosses val="autoZero"/>
        <c:auto val="1"/>
        <c:lblAlgn val="ctr"/>
        <c:lblOffset val="100"/>
        <c:noMultiLvlLbl val="0"/>
      </c:catAx>
      <c:valAx>
        <c:axId val="32404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75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Motor constant Km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Km!$B$1</c:f>
              <c:strCache>
                <c:ptCount val="1"/>
                <c:pt idx="0">
                  <c:v>Km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Km!$A$2:$A$16</c:f>
              <c:strCache>
                <c:ptCount val="15"/>
                <c:pt idx="0">
                  <c:v>ILM25HS</c:v>
                </c:pt>
                <c:pt idx="1">
                  <c:v>EC30_4P_200W</c:v>
                </c:pt>
                <c:pt idx="2">
                  <c:v>RBE(H)-01213</c:v>
                </c:pt>
                <c:pt idx="3">
                  <c:v>ILM50x08HS</c:v>
                </c:pt>
                <c:pt idx="4">
                  <c:v>DB-2000-D-1ES</c:v>
                </c:pt>
                <c:pt idx="5">
                  <c:v>HS02301</c:v>
                </c:pt>
                <c:pt idx="6">
                  <c:v>ILM50x14HS</c:v>
                </c:pt>
                <c:pt idx="7">
                  <c:v>HS02302</c:v>
                </c:pt>
                <c:pt idx="8">
                  <c:v>K064100</c:v>
                </c:pt>
                <c:pt idx="9">
                  <c:v>DB-3000-H-1ES</c:v>
                </c:pt>
                <c:pt idx="10">
                  <c:v>ILM70x18HS</c:v>
                </c:pt>
                <c:pt idx="11">
                  <c:v>ILM85x23HS</c:v>
                </c:pt>
                <c:pt idx="12">
                  <c:v>HT5001</c:v>
                </c:pt>
                <c:pt idx="13">
                  <c:v>Cheetah motor</c:v>
                </c:pt>
                <c:pt idx="14">
                  <c:v>ILM115x25HS</c:v>
                </c:pt>
              </c:strCache>
            </c:strRef>
          </c:cat>
          <c:val>
            <c:numRef>
              <c:f>Km!$B$2:$B$16</c:f>
              <c:numCache>
                <c:formatCode>General</c:formatCode>
                <c:ptCount val="15"/>
                <c:pt idx="0">
                  <c:v>1.2E-2</c:v>
                </c:pt>
                <c:pt idx="1">
                  <c:v>4.3999999999999997E-2</c:v>
                </c:pt>
                <c:pt idx="2">
                  <c:v>8.3000000000000004E-2</c:v>
                </c:pt>
                <c:pt idx="3">
                  <c:v>8.4000000000000005E-2</c:v>
                </c:pt>
                <c:pt idx="4">
                  <c:v>0.09</c:v>
                </c:pt>
                <c:pt idx="5">
                  <c:v>9.5000000000000001E-2</c:v>
                </c:pt>
                <c:pt idx="6">
                  <c:v>0.121</c:v>
                </c:pt>
                <c:pt idx="7">
                  <c:v>0.13100000000000001</c:v>
                </c:pt>
                <c:pt idx="8">
                  <c:v>0.16200000000000001</c:v>
                </c:pt>
                <c:pt idx="9">
                  <c:v>0.182</c:v>
                </c:pt>
                <c:pt idx="10">
                  <c:v>0.255</c:v>
                </c:pt>
                <c:pt idx="11">
                  <c:v>0.42599999999999999</c:v>
                </c:pt>
                <c:pt idx="12">
                  <c:v>0.43</c:v>
                </c:pt>
                <c:pt idx="13">
                  <c:v>0.64</c:v>
                </c:pt>
                <c:pt idx="14">
                  <c:v>0.88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6705936"/>
        <c:axId val="326704816"/>
      </c:barChart>
      <c:catAx>
        <c:axId val="32670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704816"/>
        <c:crosses val="autoZero"/>
        <c:auto val="1"/>
        <c:lblAlgn val="ctr"/>
        <c:lblOffset val="100"/>
        <c:noMultiLvlLbl val="0"/>
      </c:catAx>
      <c:valAx>
        <c:axId val="32670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70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Rotor inertia</a:t>
            </a:r>
            <a:r>
              <a:rPr lang="en-US" baseline="0"/>
              <a:t> </a:t>
            </a:r>
            <a:r>
              <a:rPr lang="en-US"/>
              <a:t>J (kg m^2)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J!$B$1</c:f>
              <c:strCache>
                <c:ptCount val="1"/>
                <c:pt idx="0">
                  <c:v>J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J!$A$2:$A$15</c:f>
              <c:strCache>
                <c:ptCount val="14"/>
                <c:pt idx="0">
                  <c:v>ILM25HS</c:v>
                </c:pt>
                <c:pt idx="1">
                  <c:v>EC30_4P_200W</c:v>
                </c:pt>
                <c:pt idx="2">
                  <c:v>RBE(H)-01213</c:v>
                </c:pt>
                <c:pt idx="3">
                  <c:v>ILM50x08HS</c:v>
                </c:pt>
                <c:pt idx="4">
                  <c:v>DB-2000-D-1ES</c:v>
                </c:pt>
                <c:pt idx="5">
                  <c:v>HS02301</c:v>
                </c:pt>
                <c:pt idx="6">
                  <c:v>ILM50x14HS</c:v>
                </c:pt>
                <c:pt idx="7">
                  <c:v>HS02302</c:v>
                </c:pt>
                <c:pt idx="8">
                  <c:v>K064100</c:v>
                </c:pt>
                <c:pt idx="9">
                  <c:v>DB-3000-H-1ES</c:v>
                </c:pt>
                <c:pt idx="10">
                  <c:v>ILM70x18HS</c:v>
                </c:pt>
                <c:pt idx="11">
                  <c:v>ILM85x23HS</c:v>
                </c:pt>
                <c:pt idx="12">
                  <c:v>HT5001</c:v>
                </c:pt>
                <c:pt idx="13">
                  <c:v>ILM115x25HS</c:v>
                </c:pt>
              </c:strCache>
            </c:strRef>
          </c:cat>
          <c:val>
            <c:numRef>
              <c:f>J!$B$2:$B$15</c:f>
              <c:numCache>
                <c:formatCode>0.00E+00</c:formatCode>
                <c:ptCount val="14"/>
                <c:pt idx="0">
                  <c:v>2.2999999999999999E-7</c:v>
                </c:pt>
                <c:pt idx="1">
                  <c:v>3.3000000000000002E-6</c:v>
                </c:pt>
                <c:pt idx="2">
                  <c:v>1.4800000000000001E-5</c:v>
                </c:pt>
                <c:pt idx="3">
                  <c:v>4.8999999999999997E-6</c:v>
                </c:pt>
                <c:pt idx="4">
                  <c:v>6.2999999999999998E-6</c:v>
                </c:pt>
                <c:pt idx="5">
                  <c:v>1.52E-5</c:v>
                </c:pt>
                <c:pt idx="6">
                  <c:v>8.6000000000000007E-6</c:v>
                </c:pt>
                <c:pt idx="7">
                  <c:v>2.1399999999999998E-5</c:v>
                </c:pt>
                <c:pt idx="8">
                  <c:v>1.8099999999999999E-5</c:v>
                </c:pt>
                <c:pt idx="9">
                  <c:v>4.4100000000000001E-5</c:v>
                </c:pt>
                <c:pt idx="10">
                  <c:v>3.4E-5</c:v>
                </c:pt>
                <c:pt idx="11">
                  <c:v>9.7999999999999997E-5</c:v>
                </c:pt>
                <c:pt idx="12">
                  <c:v>2.7999999999999998E-4</c:v>
                </c:pt>
                <c:pt idx="13">
                  <c:v>3.6499999999999998E-4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627424"/>
        <c:axId val="110630224"/>
      </c:barChart>
      <c:catAx>
        <c:axId val="11062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630224"/>
        <c:crosses val="autoZero"/>
        <c:auto val="1"/>
        <c:lblAlgn val="ctr"/>
        <c:lblOffset val="100"/>
        <c:noMultiLvlLbl val="0"/>
      </c:catAx>
      <c:valAx>
        <c:axId val="11063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62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Peak</a:t>
            </a:r>
            <a:r>
              <a:rPr lang="en-US" baseline="0"/>
              <a:t> torque/mass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Pk_torq_over_m!$B$1</c:f>
              <c:strCache>
                <c:ptCount val="1"/>
                <c:pt idx="0">
                  <c:v>Tpk/m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Pk_torq_over_m!$A$2:$A$15</c:f>
              <c:strCache>
                <c:ptCount val="14"/>
                <c:pt idx="0">
                  <c:v>ILM25HS</c:v>
                </c:pt>
                <c:pt idx="1">
                  <c:v>RBE(H)-01213</c:v>
                </c:pt>
                <c:pt idx="2">
                  <c:v>ILM50x08HS</c:v>
                </c:pt>
                <c:pt idx="3">
                  <c:v>DB-2000-D-1ES</c:v>
                </c:pt>
                <c:pt idx="4">
                  <c:v>HS02301</c:v>
                </c:pt>
                <c:pt idx="5">
                  <c:v>ILM50x14HS</c:v>
                </c:pt>
                <c:pt idx="6">
                  <c:v>HS02302</c:v>
                </c:pt>
                <c:pt idx="7">
                  <c:v>K064100</c:v>
                </c:pt>
                <c:pt idx="8">
                  <c:v>DB-3000-H-1ES</c:v>
                </c:pt>
                <c:pt idx="9">
                  <c:v>ILM70x18HS</c:v>
                </c:pt>
                <c:pt idx="10">
                  <c:v>ILM85x23HS</c:v>
                </c:pt>
                <c:pt idx="11">
                  <c:v>HT5001</c:v>
                </c:pt>
                <c:pt idx="12">
                  <c:v>Cheetah motor</c:v>
                </c:pt>
                <c:pt idx="13">
                  <c:v>ILM115x25HS</c:v>
                </c:pt>
              </c:strCache>
            </c:strRef>
          </c:cat>
          <c:val>
            <c:numRef>
              <c:f>Pk_torq_over_m!$B$2:$B$15</c:f>
              <c:numCache>
                <c:formatCode>General</c:formatCode>
                <c:ptCount val="14"/>
                <c:pt idx="0">
                  <c:v>6.25</c:v>
                </c:pt>
                <c:pt idx="1">
                  <c:v>4.5639534883720936</c:v>
                </c:pt>
                <c:pt idx="2">
                  <c:v>10.465116279069768</c:v>
                </c:pt>
                <c:pt idx="3">
                  <c:v>2.6099706744868034</c:v>
                </c:pt>
                <c:pt idx="4">
                  <c:v>10.83916083916084</c:v>
                </c:pt>
                <c:pt idx="5">
                  <c:v>10.370370370370368</c:v>
                </c:pt>
                <c:pt idx="6">
                  <c:v>13.380281690140846</c:v>
                </c:pt>
                <c:pt idx="7">
                  <c:v>5.5333333333333332</c:v>
                </c:pt>
                <c:pt idx="8">
                  <c:v>6.2622309197651669</c:v>
                </c:pt>
                <c:pt idx="9">
                  <c:v>11.76470588235294</c:v>
                </c:pt>
                <c:pt idx="10">
                  <c:v>13.272727272727272</c:v>
                </c:pt>
                <c:pt idx="11">
                  <c:v>7.6923076923076916</c:v>
                </c:pt>
                <c:pt idx="12">
                  <c:v>30</c:v>
                </c:pt>
                <c:pt idx="1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781456"/>
        <c:axId val="359780336"/>
      </c:barChart>
      <c:catAx>
        <c:axId val="35978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780336"/>
        <c:crosses val="autoZero"/>
        <c:auto val="1"/>
        <c:lblAlgn val="ctr"/>
        <c:lblOffset val="100"/>
        <c:noMultiLvlLbl val="0"/>
      </c:catAx>
      <c:valAx>
        <c:axId val="35978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78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Viscous</a:t>
            </a:r>
            <a:r>
              <a:rPr lang="en-US" baseline="0"/>
              <a:t> friction scaled by </a:t>
            </a:r>
            <a:r>
              <a:rPr lang="en-US"/>
              <a:t>Km^2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'Fv_d_km^2'!$B$1</c:f>
              <c:strCache>
                <c:ptCount val="1"/>
                <c:pt idx="0">
                  <c:v>Fv/Km^2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'Fv_d_km^2'!$A$2:$A$8</c:f>
              <c:strCache>
                <c:ptCount val="7"/>
                <c:pt idx="0">
                  <c:v>EC30_4P_200W</c:v>
                </c:pt>
                <c:pt idx="1">
                  <c:v>RBE(H)-01213</c:v>
                </c:pt>
                <c:pt idx="2">
                  <c:v>HS02301</c:v>
                </c:pt>
                <c:pt idx="3">
                  <c:v>HS02302</c:v>
                </c:pt>
                <c:pt idx="4">
                  <c:v>K064100</c:v>
                </c:pt>
                <c:pt idx="5">
                  <c:v>ILM70x18HS</c:v>
                </c:pt>
                <c:pt idx="6">
                  <c:v>HT5001</c:v>
                </c:pt>
              </c:strCache>
            </c:strRef>
          </c:cat>
          <c:val>
            <c:numRef>
              <c:f>'Fv_d_km^2'!$B$2:$B$8</c:f>
              <c:numCache>
                <c:formatCode>General</c:formatCode>
                <c:ptCount val="7"/>
                <c:pt idx="0">
                  <c:v>2.9442148760330578E-3</c:v>
                </c:pt>
                <c:pt idx="1">
                  <c:v>5.8499056466831166E-3</c:v>
                </c:pt>
                <c:pt idx="2">
                  <c:v>3.5900277008310251E-3</c:v>
                </c:pt>
                <c:pt idx="3">
                  <c:v>2.9951634520132856E-3</c:v>
                </c:pt>
                <c:pt idx="4">
                  <c:v>2.8196921201036427E-3</c:v>
                </c:pt>
                <c:pt idx="5">
                  <c:v>9.2272202998846598E-4</c:v>
                </c:pt>
                <c:pt idx="6">
                  <c:v>2.7366143861546786E-3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330576"/>
        <c:axId val="110333376"/>
      </c:barChart>
      <c:catAx>
        <c:axId val="11033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33376"/>
        <c:crosses val="autoZero"/>
        <c:auto val="1"/>
        <c:lblAlgn val="ctr"/>
        <c:lblOffset val="100"/>
        <c:noMultiLvlLbl val="0"/>
      </c:catAx>
      <c:valAx>
        <c:axId val="11033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3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Constant</a:t>
            </a:r>
            <a:r>
              <a:rPr lang="en-US" baseline="0"/>
              <a:t> friction term scaled by Km^2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'Fc_d_Km^2'!$B$1</c:f>
              <c:strCache>
                <c:ptCount val="1"/>
                <c:pt idx="0">
                  <c:v>Fc/Km^2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'Fc_d_Km^2'!$A$2:$A$6</c:f>
              <c:strCache>
                <c:ptCount val="5"/>
                <c:pt idx="0">
                  <c:v>RBE(H)-01213</c:v>
                </c:pt>
                <c:pt idx="1">
                  <c:v>HS02301</c:v>
                </c:pt>
                <c:pt idx="2">
                  <c:v>HS02302</c:v>
                </c:pt>
                <c:pt idx="3">
                  <c:v>K064100</c:v>
                </c:pt>
                <c:pt idx="4">
                  <c:v>ILM70x18HS</c:v>
                </c:pt>
              </c:strCache>
            </c:strRef>
          </c:cat>
          <c:val>
            <c:numRef>
              <c:f>'Fc_d_Km^2'!$B$2:$B$6</c:f>
              <c:numCache>
                <c:formatCode>General</c:formatCode>
                <c:ptCount val="5"/>
                <c:pt idx="0">
                  <c:v>3.0483379300333864</c:v>
                </c:pt>
                <c:pt idx="1">
                  <c:v>1.6620498614958448</c:v>
                </c:pt>
                <c:pt idx="2">
                  <c:v>1.3402482372822095</c:v>
                </c:pt>
                <c:pt idx="3">
                  <c:v>0.22862368541380887</c:v>
                </c:pt>
                <c:pt idx="4">
                  <c:v>0.16916570549788543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900576"/>
        <c:axId val="397898896"/>
      </c:barChart>
      <c:catAx>
        <c:axId val="39790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898896"/>
        <c:crosses val="autoZero"/>
        <c:auto val="1"/>
        <c:lblAlgn val="ctr"/>
        <c:lblOffset val="100"/>
        <c:noMultiLvlLbl val="0"/>
      </c:catAx>
      <c:valAx>
        <c:axId val="39789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90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Mass</a:t>
            </a:r>
            <a:r>
              <a:rPr lang="en-US" baseline="0"/>
              <a:t> scaled by </a:t>
            </a:r>
            <a:r>
              <a:rPr lang="en-US"/>
              <a:t>Km^2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'm_over_Km^2'!$B$1</c:f>
              <c:strCache>
                <c:ptCount val="1"/>
                <c:pt idx="0">
                  <c:v>M/Km^2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'm_over_Km^2'!$A$2:$A$16</c:f>
              <c:strCache>
                <c:ptCount val="15"/>
                <c:pt idx="0">
                  <c:v>ILM25HS</c:v>
                </c:pt>
                <c:pt idx="1">
                  <c:v>EC30_4P_200W</c:v>
                </c:pt>
                <c:pt idx="2">
                  <c:v>RBE(H)-01213</c:v>
                </c:pt>
                <c:pt idx="3">
                  <c:v>ILM50x08HS</c:v>
                </c:pt>
                <c:pt idx="4">
                  <c:v>DB-2000-D-1ES</c:v>
                </c:pt>
                <c:pt idx="5">
                  <c:v>HS02301</c:v>
                </c:pt>
                <c:pt idx="6">
                  <c:v>ILM50x14HS</c:v>
                </c:pt>
                <c:pt idx="7">
                  <c:v>HS02302</c:v>
                </c:pt>
                <c:pt idx="8">
                  <c:v>K064100</c:v>
                </c:pt>
                <c:pt idx="9">
                  <c:v>DB-3000-H-1ES</c:v>
                </c:pt>
                <c:pt idx="10">
                  <c:v>ILM70x18HS</c:v>
                </c:pt>
                <c:pt idx="11">
                  <c:v>ILM85x23HS</c:v>
                </c:pt>
                <c:pt idx="12">
                  <c:v>HT5001</c:v>
                </c:pt>
                <c:pt idx="13">
                  <c:v>Cheetah motor</c:v>
                </c:pt>
                <c:pt idx="14">
                  <c:v>ILM115x25HS</c:v>
                </c:pt>
              </c:strCache>
            </c:strRef>
          </c:cat>
          <c:val>
            <c:numRef>
              <c:f>'m_over_Km^2'!$B$2:$B$16</c:f>
              <c:numCache>
                <c:formatCode>General</c:formatCode>
                <c:ptCount val="15"/>
                <c:pt idx="0">
                  <c:v>111.11111111111111</c:v>
                </c:pt>
                <c:pt idx="1">
                  <c:v>154.95867768595042</c:v>
                </c:pt>
                <c:pt idx="2">
                  <c:v>49.934678472927843</c:v>
                </c:pt>
                <c:pt idx="3">
                  <c:v>12.188208616780043</c:v>
                </c:pt>
                <c:pt idx="4">
                  <c:v>42.098765432098773</c:v>
                </c:pt>
                <c:pt idx="5">
                  <c:v>31.689750692520771</c:v>
                </c:pt>
                <c:pt idx="6">
                  <c:v>9.2206816474284548</c:v>
                </c:pt>
                <c:pt idx="7">
                  <c:v>24.823728220966139</c:v>
                </c:pt>
                <c:pt idx="8">
                  <c:v>22.862368541380885</c:v>
                </c:pt>
                <c:pt idx="9">
                  <c:v>15.426880811496195</c:v>
                </c:pt>
                <c:pt idx="10">
                  <c:v>5.2287581699346406</c:v>
                </c:pt>
                <c:pt idx="11">
                  <c:v>3.0307037845224714</c:v>
                </c:pt>
                <c:pt idx="12">
                  <c:v>7.0308274743104393</c:v>
                </c:pt>
                <c:pt idx="13">
                  <c:v>2.44140625</c:v>
                </c:pt>
                <c:pt idx="14">
                  <c:v>1.5495867768595042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336304"/>
        <c:axId val="228335744"/>
      </c:barChart>
      <c:catAx>
        <c:axId val="22833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335744"/>
        <c:crosses val="autoZero"/>
        <c:auto val="1"/>
        <c:lblAlgn val="ctr"/>
        <c:lblOffset val="100"/>
        <c:noMultiLvlLbl val="0"/>
      </c:catAx>
      <c:valAx>
        <c:axId val="22833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33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7CD4E-0022-464D-BE42-09624B5E41D1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92E0-1C07-4E22-9D72-1D2EC09F8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7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7CD4E-0022-464D-BE42-09624B5E41D1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92E0-1C07-4E22-9D72-1D2EC09F8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6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7CD4E-0022-464D-BE42-09624B5E41D1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92E0-1C07-4E22-9D72-1D2EC09F8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8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7CD4E-0022-464D-BE42-09624B5E41D1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92E0-1C07-4E22-9D72-1D2EC09F8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7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7CD4E-0022-464D-BE42-09624B5E41D1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92E0-1C07-4E22-9D72-1D2EC09F8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2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7CD4E-0022-464D-BE42-09624B5E41D1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92E0-1C07-4E22-9D72-1D2EC09F8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0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7CD4E-0022-464D-BE42-09624B5E41D1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92E0-1C07-4E22-9D72-1D2EC09F8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1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7CD4E-0022-464D-BE42-09624B5E41D1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92E0-1C07-4E22-9D72-1D2EC09F8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7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7CD4E-0022-464D-BE42-09624B5E41D1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92E0-1C07-4E22-9D72-1D2EC09F8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7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7CD4E-0022-464D-BE42-09624B5E41D1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92E0-1C07-4E22-9D72-1D2EC09F8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8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7CD4E-0022-464D-BE42-09624B5E41D1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92E0-1C07-4E22-9D72-1D2EC09F8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4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7CD4E-0022-464D-BE42-09624B5E41D1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692E0-1C07-4E22-9D72-1D2EC09F8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0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Motors </a:t>
            </a:r>
            <a:r>
              <a:rPr lang="en-US" dirty="0" smtClean="0"/>
              <a:t>and transmissions for </a:t>
            </a:r>
            <a:r>
              <a:rPr lang="en-US" dirty="0" smtClean="0"/>
              <a:t>nimble</a:t>
            </a:r>
            <a:r>
              <a:rPr lang="en-US" dirty="0" smtClean="0"/>
              <a:t> robots</a:t>
            </a:r>
            <a:r>
              <a:rPr lang="en-US" dirty="0" smtClean="0"/>
              <a:t>, exoskeletons, and prosthetics.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39087" y="4002657"/>
            <a:ext cx="39681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Jason Cortell</a:t>
            </a:r>
          </a:p>
          <a:p>
            <a:pPr algn="ctr"/>
            <a:r>
              <a:rPr lang="en-US" dirty="0" smtClean="0"/>
              <a:t>Biorobotics Laboratory</a:t>
            </a:r>
          </a:p>
          <a:p>
            <a:pPr algn="ctr"/>
            <a:r>
              <a:rPr lang="en-US" dirty="0" smtClean="0"/>
              <a:t>Cornell </a:t>
            </a:r>
            <a:r>
              <a:rPr lang="en-US" dirty="0" smtClean="0"/>
              <a:t>University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June 5, 2016</a:t>
            </a:r>
          </a:p>
          <a:p>
            <a:pPr algn="ctr"/>
            <a:r>
              <a:rPr lang="en-US" dirty="0" smtClean="0"/>
              <a:t>Dynamic Walking</a:t>
            </a: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637" y="2895601"/>
            <a:ext cx="2550420" cy="3848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15" y="2895601"/>
            <a:ext cx="2645569" cy="3848100"/>
          </a:xfrm>
          <a:prstGeom prst="rect">
            <a:avLst/>
          </a:prstGeom>
        </p:spPr>
      </p:pic>
      <p:pic>
        <p:nvPicPr>
          <p:cNvPr id="8" name="image4.jpg" descr="nsf4c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80274" y="126788"/>
            <a:ext cx="780575" cy="7805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8490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5969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COT optimization results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742309"/>
              </p:ext>
            </p:extLst>
          </p:nvPr>
        </p:nvGraphicFramePr>
        <p:xfrm>
          <a:off x="144458" y="596900"/>
          <a:ext cx="11904668" cy="5316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267"/>
                <a:gridCol w="762000"/>
                <a:gridCol w="1076325"/>
                <a:gridCol w="876300"/>
                <a:gridCol w="990600"/>
                <a:gridCol w="1362075"/>
                <a:gridCol w="771525"/>
                <a:gridCol w="685800"/>
                <a:gridCol w="781050"/>
                <a:gridCol w="1190625"/>
                <a:gridCol w="1171575"/>
                <a:gridCol w="771526"/>
              </a:tblGrid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</a:t>
                      </a:r>
                    </a:p>
                    <a:p>
                      <a:r>
                        <a:rPr lang="en-US" dirty="0" smtClean="0"/>
                        <a:t>(kg)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Peak</a:t>
                      </a:r>
                      <a:r>
                        <a:rPr lang="en-US" baseline="0" dirty="0" smtClean="0"/>
                        <a:t> torque (Nm)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Cont.</a:t>
                      </a:r>
                      <a:r>
                        <a:rPr lang="en-US" baseline="0" dirty="0" smtClean="0"/>
                        <a:t> torque</a:t>
                      </a:r>
                    </a:p>
                    <a:p>
                      <a:r>
                        <a:rPr lang="en-US" baseline="0" dirty="0" smtClean="0"/>
                        <a:t>no cooling (Nm)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Rotor inertia (kg m^2)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Motor constant (</a:t>
                      </a:r>
                      <a:r>
                        <a:rPr lang="en-US" dirty="0" smtClean="0"/>
                        <a:t>kg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m/W^0.5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Ankle</a:t>
                      </a:r>
                      <a:r>
                        <a:rPr lang="en-US" baseline="0" dirty="0" smtClean="0"/>
                        <a:t> gear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Knee gear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Hip</a:t>
                      </a:r>
                      <a:r>
                        <a:rPr lang="en-US" baseline="0" dirty="0" smtClean="0"/>
                        <a:t> swing gear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Maximum</a:t>
                      </a:r>
                    </a:p>
                    <a:p>
                      <a:r>
                        <a:rPr lang="en-US" baseline="0" dirty="0" smtClean="0"/>
                        <a:t>r</a:t>
                      </a:r>
                      <a:r>
                        <a:rPr lang="en-US" dirty="0" smtClean="0"/>
                        <a:t>eflected inertia (</a:t>
                      </a:r>
                      <a:r>
                        <a:rPr lang="en-US" dirty="0" smtClean="0"/>
                        <a:t>kg-m^2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Maximum heating at 200 Nm</a:t>
                      </a:r>
                      <a:r>
                        <a:rPr lang="en-US" baseline="0" dirty="0" smtClean="0"/>
                        <a:t> torque (W)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COT</a:t>
                      </a:r>
                      <a:endParaRPr lang="en-US" dirty="0"/>
                    </a:p>
                  </a:txBody>
                  <a:tcPr/>
                </a:tc>
              </a:tr>
              <a:tr h="8700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RoboDrive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ILM70x18HS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340E-7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0.198</a:t>
                      </a:r>
                      <a:endParaRPr lang="en-US" dirty="0"/>
                    </a:p>
                  </a:txBody>
                  <a:tcPr/>
                </a:tc>
              </a:tr>
              <a:tr h="870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RoboDrive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ILM85x23HS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980E-7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0.194</a:t>
                      </a:r>
                      <a:endParaRPr lang="en-US" dirty="0"/>
                    </a:p>
                  </a:txBody>
                  <a:tcPr/>
                </a:tc>
              </a:tr>
              <a:tr h="870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RoboDrive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ILM115x25HS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3650E-7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0.178</a:t>
                      </a:r>
                      <a:endParaRPr lang="en-US" dirty="0"/>
                    </a:p>
                  </a:txBody>
                  <a:tcPr/>
                </a:tc>
              </a:tr>
              <a:tr h="124293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Emoteq</a:t>
                      </a:r>
                      <a:r>
                        <a:rPr lang="en-US" dirty="0" smtClean="0"/>
                        <a:t> HS02302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</a:t>
                      </a:r>
                    </a:p>
                    <a:p>
                      <a:r>
                        <a:rPr lang="en-US" dirty="0" smtClean="0"/>
                        <a:t>(claimed)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213E-7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0.198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458" y="6105525"/>
            <a:ext cx="1010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(Acknowledgement – thanks to Jonathan Hurst and his lab at OSU for telling me about </a:t>
            </a:r>
            <a:r>
              <a:rPr lang="en-US" dirty="0" err="1"/>
              <a:t>RoboDrive</a:t>
            </a:r>
            <a:r>
              <a:rPr lang="en-US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8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69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Discussion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76275" y="885825"/>
                <a:ext cx="1087755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arenR"/>
                </a:pPr>
                <a:r>
                  <a:rPr lang="en-US" sz="2400" dirty="0" smtClean="0"/>
                  <a:t>Large gear ratio + small motor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 smtClean="0"/>
                  <a:t> large inertia</a:t>
                </a:r>
              </a:p>
              <a:p>
                <a:pPr marL="457200" indent="-457200">
                  <a:buAutoNum type="arabicParenR"/>
                </a:pPr>
                <a:r>
                  <a:rPr lang="en-US" sz="2400" dirty="0"/>
                  <a:t>R</a:t>
                </a:r>
                <a:r>
                  <a:rPr lang="en-US" sz="2400" dirty="0" smtClean="0"/>
                  <a:t>eflected inertias were &lt; 25% of leg inertia</a:t>
                </a:r>
              </a:p>
              <a:p>
                <a:pPr marL="457200" indent="-457200">
                  <a:buAutoNum type="arabicParenR"/>
                </a:pPr>
                <a:r>
                  <a:rPr lang="en-US" sz="2400" dirty="0" smtClean="0"/>
                  <a:t>All COT &lt;0.2</a:t>
                </a:r>
              </a:p>
              <a:p>
                <a:pPr marL="457200" indent="-457200">
                  <a:buAutoNum type="arabicParenR"/>
                </a:pPr>
                <a:r>
                  <a:rPr lang="en-US" sz="2400" dirty="0" smtClean="0"/>
                  <a:t>Small motors tend to heat problems</a:t>
                </a:r>
              </a:p>
              <a:p>
                <a:pPr marL="457200" indent="-457200">
                  <a:buAutoNum type="arabicParenR"/>
                </a:pPr>
                <a:r>
                  <a:rPr lang="en-US" sz="2400" dirty="0" smtClean="0"/>
                  <a:t>Forced-air or water cooling would help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Calculation result – all specifications met.</a:t>
                </a:r>
              </a:p>
              <a:p>
                <a:r>
                  <a:rPr lang="en-US" sz="2400" dirty="0" smtClean="0"/>
                  <a:t>A very nimble robot or exoskeleton, able to move quickly and jump high.</a:t>
                </a:r>
              </a:p>
              <a:p>
                <a:pPr marL="457200" indent="-457200">
                  <a:buAutoNum type="arabicParenR"/>
                </a:pPr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pPr algn="ctr"/>
                <a:r>
                  <a:rPr lang="en-US" sz="2400" dirty="0" smtClean="0"/>
                  <a:t>Thank you.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75" y="885825"/>
                <a:ext cx="10877550" cy="4524315"/>
              </a:xfrm>
              <a:prstGeom prst="rect">
                <a:avLst/>
              </a:prstGeom>
              <a:blipFill rotWithShape="0">
                <a:blip r:embed="rId2"/>
                <a:stretch>
                  <a:fillRect l="-897" t="-1213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786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19"/>
            <a:ext cx="10515600" cy="55790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Start with a tiny segment of a motor: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45644"/>
            <a:ext cx="10515600" cy="269158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1" t="702" r="22799" b="-669"/>
          <a:stretch/>
        </p:blipFill>
        <p:spPr>
          <a:xfrm>
            <a:off x="2362200" y="607005"/>
            <a:ext cx="3345180" cy="35468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1873" y="742903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310890" y="3108960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9023" y="2765837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2320" y="3859530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01190" y="3489960"/>
                <a:ext cx="6248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𝑑𝐹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190" y="3489960"/>
                <a:ext cx="624840" cy="3077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1440180" y="3643848"/>
            <a:ext cx="441960" cy="2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0980" y="4230475"/>
                <a:ext cx="10515600" cy="2350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sz="1400" dirty="0" smtClean="0"/>
                  <a:t>The direction and amplitude of current flow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400" dirty="0" smtClean="0"/>
                  <a:t> determine the magnetic force.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1400" dirty="0" smtClean="0"/>
                  <a:t>The magnet is constrained to move tangentially past the coil.</a:t>
                </a: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𝑑𝐹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400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𝑑𝐾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1400" dirty="0" smtClean="0"/>
                  <a:t> is the proportionality constant of force as a function of current flow.</a:t>
                </a: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𝑑𝐴</m:t>
                    </m:r>
                  </m:oMath>
                </a14:m>
                <a:r>
                  <a:rPr lang="en-US" sz="1400" dirty="0" smtClean="0"/>
                  <a:t> is the tangential area of the gap between the magnet and coil.</a:t>
                </a: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𝑑𝑀</m:t>
                    </m:r>
                  </m:oMath>
                </a14:m>
                <a:r>
                  <a:rPr lang="en-US" sz="1400" dirty="0" smtClean="0"/>
                  <a:t> is the coil + magnet mass,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𝑑𝑚</m:t>
                    </m:r>
                  </m:oMath>
                </a14:m>
                <a:r>
                  <a:rPr lang="en-US" sz="1400" dirty="0" smtClean="0"/>
                  <a:t> is the magnet mass alone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1400" dirty="0" smtClean="0"/>
                  <a:t>Areal density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𝑑𝑀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 smtClean="0"/>
                  <a:t>for the coil + magnet,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𝑑𝑚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1400" dirty="0" smtClean="0"/>
                  <a:t> for just the magnet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1400" dirty="0" smtClean="0"/>
                  <a:t>Areal resistivity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𝑑𝑅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𝑑𝐴</m:t>
                        </m:r>
                      </m:den>
                    </m:f>
                  </m:oMath>
                </a14:m>
                <a:endParaRPr lang="en-US" sz="1400" dirty="0" smtClean="0"/>
              </a:p>
              <a:p>
                <a:pPr marL="285750" indent="-285750">
                  <a:buFontTx/>
                  <a:buChar char="-"/>
                </a:pPr>
                <a:r>
                  <a:rPr lang="en-US" sz="1400" dirty="0" smtClean="0"/>
                  <a:t>Magnetic shear stress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𝑑𝐹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𝑑𝐴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f>
                      <m:fPr>
                        <m:type m:val="skw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𝑑𝐾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𝑑𝐴</m:t>
                        </m:r>
                      </m:den>
                    </m:f>
                  </m:oMath>
                </a14:m>
                <a:endParaRPr lang="en-US" sz="1400" dirty="0" smtClean="0"/>
              </a:p>
              <a:p>
                <a:pPr marL="285750" indent="-285750">
                  <a:buFontTx/>
                  <a:buChar char="-"/>
                </a:pPr>
                <a:r>
                  <a:rPr lang="en-US" sz="1400" dirty="0" smtClean="0"/>
                  <a:t>Magnetic “Coulomb friction” stress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den>
                    </m:f>
                  </m:oMath>
                </a14:m>
                <a:r>
                  <a:rPr lang="en-US" sz="1400" dirty="0" smtClean="0"/>
                  <a:t>  (iron losses largely related to hysteresis in magnetic domain polarity reversal)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1400" dirty="0"/>
                  <a:t>Magnetic </a:t>
                </a:r>
                <a:r>
                  <a:rPr lang="en-US" sz="1400" dirty="0" smtClean="0"/>
                  <a:t>“viscous </a:t>
                </a:r>
                <a:r>
                  <a:rPr lang="en-US" sz="1400" dirty="0"/>
                  <a:t>friction” stress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𝑑𝐴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𝑉</m:t>
                    </m:r>
                    <m:f>
                      <m:fPr>
                        <m:type m:val="skw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𝑑𝐶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den>
                    </m:f>
                  </m:oMath>
                </a14:m>
                <a:r>
                  <a:rPr lang="en-US" sz="1400" dirty="0" smtClean="0"/>
                  <a:t>  (iron losses largely related to eddy currents; C is the damping coefficient)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" y="4230475"/>
                <a:ext cx="10515600" cy="2350195"/>
              </a:xfrm>
              <a:prstGeom prst="rect">
                <a:avLst/>
              </a:prstGeom>
              <a:blipFill rotWithShape="0">
                <a:blip r:embed="rId4"/>
                <a:stretch>
                  <a:fillRect l="-174" t="-777" b="-25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707380" y="1562100"/>
            <a:ext cx="2278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Electromagnet coil in stator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5707380" y="3416737"/>
            <a:ext cx="2278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Permanent magnet in rotor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6193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19"/>
            <a:ext cx="10515600" cy="55790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Then put the pieces together to form a whole motor: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0978" y="4582366"/>
                <a:ext cx="11666221" cy="21786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400" b="1" dirty="0" smtClean="0"/>
                  <a:t>Motor constants:</a:t>
                </a:r>
              </a:p>
              <a:p>
                <a:pPr marL="0" indent="0">
                  <a:buNone/>
                </a:pPr>
                <a:r>
                  <a:rPr lang="en-US" sz="1400" dirty="0" smtClean="0"/>
                  <a:t>The torque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1400" dirty="0" smtClean="0"/>
                  <a:t> is the torque generated divided by the current required to do so (= speed constant).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4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1400" dirty="0" smtClean="0"/>
                  <a:t> is </a:t>
                </a:r>
                <a:r>
                  <a:rPr lang="en-US" sz="1400" dirty="0" smtClean="0"/>
                  <a:t>assumed to be characteristic </a:t>
                </a:r>
                <a:r>
                  <a:rPr lang="en-US" sz="1400" dirty="0" smtClean="0"/>
                  <a:t>of the motor design and materials, and does not depend on motor size)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r>
                  <a:rPr lang="en-US" sz="1400" dirty="0" smtClean="0"/>
                  <a:t>The motor constant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1400" dirty="0" smtClean="0"/>
                  <a:t> (M for Motor) is a measure of torque efficiency: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rad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rad>
                      </m:den>
                    </m:f>
                  </m:oMath>
                </a14:m>
                <a:endParaRPr lang="en-US" sz="1400" dirty="0" smtClean="0"/>
              </a:p>
              <a:p>
                <a:pPr marL="0" indent="0">
                  <a:buNone/>
                </a:pPr>
                <a:r>
                  <a:rPr lang="en-US" sz="1400" dirty="0" smtClean="0"/>
                  <a:t>For the motor model above: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rad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𝑟𝑙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rad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rad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rad>
                      </m:den>
                    </m:f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endParaRPr lang="en-US" sz="14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978" y="4582366"/>
                <a:ext cx="11666221" cy="2178676"/>
              </a:xfrm>
              <a:blipFill rotWithShape="0">
                <a:blip r:embed="rId2"/>
                <a:stretch>
                  <a:fillRect l="-157" t="-1401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" t="8572" r="9449" b="8351"/>
          <a:stretch/>
        </p:blipFill>
        <p:spPr>
          <a:xfrm>
            <a:off x="220979" y="512782"/>
            <a:ext cx="5727563" cy="40695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159260" y="461015"/>
                <a:ext cx="5727940" cy="3991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Take these small pieces of motor and arrange them into a cylinder of gap radius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dirty="0" smtClean="0"/>
                  <a:t> and length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400" dirty="0" smtClean="0"/>
                  <a:t>. Wire all the pieces in series.</a:t>
                </a:r>
              </a:p>
              <a:p>
                <a:r>
                  <a:rPr lang="en-US" sz="1400" dirty="0" smtClean="0"/>
                  <a:t>The resulting motor now has the following properties:</a:t>
                </a:r>
              </a:p>
              <a:p>
                <a:endParaRPr lang="en-US" sz="1400" dirty="0"/>
              </a:p>
              <a:p>
                <a:r>
                  <a:rPr lang="en-US" sz="1400" dirty="0" smtClean="0"/>
                  <a:t>Total mass: 		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𝑟𝑙𝐷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𝒍𝒓</m:t>
                    </m:r>
                  </m:oMath>
                </a14:m>
                <a:endParaRPr lang="en-US" sz="1400" b="1" dirty="0" smtClean="0"/>
              </a:p>
              <a:p>
                <a:endParaRPr lang="en-US" sz="1400" b="1" dirty="0"/>
              </a:p>
              <a:p>
                <a:r>
                  <a:rPr lang="en-US" sz="1400" dirty="0" smtClean="0"/>
                  <a:t>Total resistance:	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𝑟𝑙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𝒍𝒓</m:t>
                    </m:r>
                  </m:oMath>
                </a14:m>
                <a:endParaRPr lang="en-US" sz="1400" b="1" dirty="0" smtClean="0"/>
              </a:p>
              <a:p>
                <a:endParaRPr lang="en-US" sz="1400" dirty="0"/>
              </a:p>
              <a:p>
                <a:r>
                  <a:rPr lang="en-US" sz="1400" dirty="0" smtClean="0"/>
                  <a:t>Rotor inertia: 	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𝑟𝑙𝑑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sSup>
                      <m:sSup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1400" dirty="0" smtClean="0"/>
                  <a:t> </a:t>
                </a:r>
              </a:p>
              <a:p>
                <a:r>
                  <a:rPr lang="en-US" sz="1400" dirty="0" smtClean="0"/>
                  <a:t>(assuming thin magnets)</a:t>
                </a:r>
              </a:p>
              <a:p>
                <a:endParaRPr lang="en-US" sz="1400" dirty="0"/>
              </a:p>
              <a:p>
                <a:r>
                  <a:rPr lang="en-US" sz="1400" dirty="0" smtClean="0"/>
                  <a:t>Constant friction torque: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𝑟𝑙</m:t>
                        </m:r>
                      </m:e>
                    </m:d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sSup>
                      <m:sSupPr>
                        <m:ctrlP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400" b="1" dirty="0" smtClean="0"/>
              </a:p>
              <a:p>
                <a:endParaRPr lang="en-US" sz="1400" dirty="0"/>
              </a:p>
              <a:p>
                <a:r>
                  <a:rPr lang="en-US" sz="1400" dirty="0" smtClean="0"/>
                  <a:t>Viscous friction torque: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𝑟𝑙𝐶</m:t>
                        </m:r>
                      </m:e>
                    </m:d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𝑟𝑙𝐶</m:t>
                        </m:r>
                      </m:e>
                    </m:d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1400" b="0" dirty="0" smtClean="0">
                  <a:ea typeface="Cambria Math" panose="02040503050406030204" pitchFamily="18" charset="0"/>
                </a:endParaRPr>
              </a:p>
              <a:p>
                <a:r>
                  <a:rPr lang="en-US" sz="14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sSup>
                      <m:sSup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1400" b="1" dirty="0" smtClean="0"/>
              </a:p>
              <a:p>
                <a:endParaRPr lang="en-US" sz="1400" dirty="0"/>
              </a:p>
              <a:p>
                <a:r>
                  <a:rPr lang="en-US" sz="1400" dirty="0" smtClean="0"/>
                  <a:t>Torque:		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𝑟𝑙</m:t>
                        </m:r>
                      </m:e>
                    </m:d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𝑟𝑙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b="0" dirty="0" smtClean="0"/>
              </a:p>
              <a:p>
                <a:r>
                  <a:rPr lang="en-US" sz="1400" dirty="0"/>
                  <a:t>	</a:t>
                </a:r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sSup>
                      <m:sSup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400" b="1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260" y="461015"/>
                <a:ext cx="5727940" cy="3991798"/>
              </a:xfrm>
              <a:prstGeom prst="rect">
                <a:avLst/>
              </a:prstGeom>
              <a:blipFill rotWithShape="0">
                <a:blip r:embed="rId4"/>
                <a:stretch>
                  <a:fillRect l="-319" t="-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V="1">
            <a:off x="3174521" y="1530556"/>
            <a:ext cx="734539" cy="1005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52800" y="1862227"/>
                <a:ext cx="990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862227"/>
                <a:ext cx="99060" cy="307777"/>
              </a:xfrm>
              <a:prstGeom prst="rect">
                <a:avLst/>
              </a:prstGeom>
              <a:blipFill rotWithShape="0">
                <a:blip r:embed="rId5"/>
                <a:stretch>
                  <a:fillRect r="-8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3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06116"/>
                <a:ext cx="10515600" cy="573111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600" b="1" dirty="0" smtClean="0"/>
                  <a:t>A)   Mass:</a:t>
                </a:r>
                <a:r>
                  <a:rPr lang="en-US" sz="1600" dirty="0" smtClean="0"/>
                  <a:t>			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= ∝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𝒍𝒓</m:t>
                    </m:r>
                  </m:oMath>
                </a14:m>
                <a:endParaRPr lang="en-US" sz="1600" b="1" dirty="0" smtClean="0"/>
              </a:p>
              <a:p>
                <a:pPr marL="0" indent="0">
                  <a:buNone/>
                </a:pPr>
                <a:r>
                  <a:rPr lang="en-US" sz="1600" b="1" dirty="0" smtClean="0"/>
                  <a:t>B)   Electrical resistance:	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𝒍𝒓</m:t>
                    </m:r>
                  </m:oMath>
                </a14:m>
                <a:endParaRPr lang="en-US" sz="1600" b="1" dirty="0" smtClean="0"/>
              </a:p>
              <a:p>
                <a:pPr marL="0" indent="0">
                  <a:buNone/>
                </a:pPr>
                <a:r>
                  <a:rPr lang="en-US" sz="1600" b="1" dirty="0" smtClean="0"/>
                  <a:t>C)   Rotor inertia:		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sSup>
                      <m:sSupPr>
                        <m:ctrlP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1600" b="1" dirty="0" smtClean="0"/>
              </a:p>
              <a:p>
                <a:pPr marL="0" indent="0">
                  <a:buNone/>
                </a:pPr>
                <a:r>
                  <a:rPr lang="en-US" sz="1600" b="1" dirty="0" smtClean="0"/>
                  <a:t>D)   Constant </a:t>
                </a:r>
                <a:r>
                  <a:rPr lang="en-US" sz="1600" b="1" dirty="0"/>
                  <a:t>friction torque: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sz="1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sSup>
                      <m:sSupPr>
                        <m:ctrlPr>
                          <a:rPr lang="en-US" sz="1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1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600" b="1" dirty="0" smtClean="0"/>
              </a:p>
              <a:p>
                <a:pPr marL="0" indent="0">
                  <a:buNone/>
                </a:pPr>
                <a:r>
                  <a:rPr lang="en-US" sz="1600" b="1" dirty="0" smtClean="0"/>
                  <a:t>E)   Viscous friction torque: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sSup>
                      <m:sSupPr>
                        <m:ctrlP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1600" b="1" dirty="0" smtClean="0"/>
              </a:p>
              <a:p>
                <a:pPr marL="0" indent="0">
                  <a:buNone/>
                </a:pPr>
                <a:r>
                  <a:rPr lang="en-US" sz="1600" b="1" dirty="0" smtClean="0"/>
                  <a:t>F)   Motor torque:		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sSup>
                      <m:sSupPr>
                        <m:ctrlP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600" b="1" dirty="0" smtClean="0"/>
              </a:p>
              <a:p>
                <a:pPr marL="0" indent="0">
                  <a:buNone/>
                </a:pPr>
                <a:r>
                  <a:rPr lang="en-US" sz="1600" b="1" dirty="0" smtClean="0"/>
                  <a:t>G)   Torque constant: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sSup>
                      <m:sSupPr>
                        <m:ctrlP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600" b="1" dirty="0" smtClean="0"/>
              </a:p>
              <a:p>
                <a:pPr marL="342900" indent="-342900">
                  <a:buAutoNum type="alphaUcParenR" startAt="8"/>
                </a:pPr>
                <a:r>
                  <a:rPr lang="en-US" sz="1600" b="1" dirty="0" smtClean="0"/>
                  <a:t>Motor constant: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endParaRPr lang="en-US" sz="1600" b="1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lphaUcParenR" startAt="8"/>
                </a:pPr>
                <a:endParaRPr lang="en-US" sz="1600" b="1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600" b="1" dirty="0"/>
                  <a:t>Also: heat transfer out of the motor scales directly with area, and heat capacity scales with M, and thus also with area</a:t>
                </a:r>
                <a:r>
                  <a:rPr lang="en-US" sz="1600" b="1" dirty="0" smtClean="0"/>
                  <a:t>:</a:t>
                </a:r>
                <a:endParaRPr lang="en-US" sz="1600" b="1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600" b="1" dirty="0" smtClean="0"/>
                  <a:t>I)   Heat </a:t>
                </a:r>
                <a:r>
                  <a:rPr lang="en-US" sz="1600" b="1" dirty="0"/>
                  <a:t>transfer from stator: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𝒕𝒉𝒆𝒓𝒎𝒂𝒍</m:t>
                        </m:r>
                      </m:sub>
                    </m:sSub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𝒍𝒓</m:t>
                    </m:r>
                  </m:oMath>
                </a14:m>
                <a:endParaRPr lang="en-US" sz="1600" b="1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600" b="1" dirty="0" smtClean="0"/>
                  <a:t>J)   Heat </a:t>
                </a:r>
                <a:r>
                  <a:rPr lang="en-US" sz="1600" b="1" dirty="0"/>
                  <a:t>capacity of stator: </a:t>
                </a:r>
                <a:r>
                  <a:rPr lang="en-US" sz="1600" b="1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𝒕𝒉𝒆𝒓𝒎𝒂𝒍</m:t>
                        </m:r>
                      </m:sub>
                    </m:sSub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𝒍𝒓</m:t>
                    </m:r>
                  </m:oMath>
                </a14:m>
                <a:endParaRPr lang="en-US" sz="1600" b="1" dirty="0"/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endParaRPr lang="en-US" sz="1600" b="1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endParaRPr lang="en-US" sz="1600" b="1" dirty="0" smtClean="0"/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endParaRPr lang="en-US" sz="1600" b="1" dirty="0" smtClean="0"/>
              </a:p>
              <a:p>
                <a:pPr marL="0" indent="0">
                  <a:buNone/>
                </a:pPr>
                <a:endParaRPr lang="en-US" sz="1600" b="1" dirty="0"/>
              </a:p>
              <a:p>
                <a:pPr marL="342900" indent="-342900">
                  <a:buFont typeface="Arial" panose="020B0604020202020204" pitchFamily="34" charset="0"/>
                  <a:buAutoNum type="alphaUcParenR"/>
                </a:pPr>
                <a:endParaRPr lang="en-US" sz="1600" b="1" dirty="0" smtClean="0"/>
              </a:p>
              <a:p>
                <a:pPr marL="342900" indent="-342900">
                  <a:buFont typeface="Arial" panose="020B0604020202020204" pitchFamily="34" charset="0"/>
                  <a:buAutoNum type="alphaUcParenR"/>
                </a:pPr>
                <a:endParaRPr lang="en-US" sz="1600" b="1" dirty="0" smtClean="0"/>
              </a:p>
              <a:p>
                <a:pPr marL="342900" indent="-342900">
                  <a:buFont typeface="Arial" panose="020B0604020202020204" pitchFamily="34" charset="0"/>
                  <a:buAutoNum type="alphaUcParenR"/>
                </a:pPr>
                <a:endParaRPr lang="en-US" sz="1600" b="1" dirty="0" smtClean="0"/>
              </a:p>
              <a:p>
                <a:pPr marL="342900" indent="-342900">
                  <a:buFont typeface="Arial" panose="020B0604020202020204" pitchFamily="34" charset="0"/>
                  <a:buAutoNum type="alphaUcParenR"/>
                </a:pPr>
                <a:endParaRPr lang="en-US" sz="1600" b="1" dirty="0" smtClean="0"/>
              </a:p>
              <a:p>
                <a:pPr marL="342900" indent="-342900">
                  <a:buFont typeface="Arial" panose="020B0604020202020204" pitchFamily="34" charset="0"/>
                  <a:buAutoNum type="alphaUcParenR"/>
                </a:pPr>
                <a:endParaRPr lang="en-US" sz="1600" b="1" dirty="0" smtClean="0"/>
              </a:p>
              <a:p>
                <a:pPr marL="342900" indent="-342900">
                  <a:buFont typeface="Arial" panose="020B0604020202020204" pitchFamily="34" charset="0"/>
                  <a:buAutoNum type="alphaUcParenR"/>
                </a:pPr>
                <a:endParaRPr lang="en-US" sz="1600" b="1" dirty="0"/>
              </a:p>
              <a:p>
                <a:pPr marL="342900" indent="-342900">
                  <a:buFont typeface="Arial" panose="020B0604020202020204" pitchFamily="34" charset="0"/>
                  <a:buAutoNum type="alphaUcParenR"/>
                </a:pPr>
                <a:endParaRPr lang="en-US" sz="1600" b="1" dirty="0"/>
              </a:p>
              <a:p>
                <a:pPr marL="342900" indent="-342900">
                  <a:buAutoNum type="alphaUcParenR"/>
                </a:pPr>
                <a:endParaRPr lang="en-US" sz="1800" dirty="0" smtClean="0"/>
              </a:p>
              <a:p>
                <a:pPr marL="342900" indent="-342900">
                  <a:buAutoNum type="alphaUcParenR"/>
                </a:pPr>
                <a:endParaRPr lang="en-US" sz="1800" dirty="0" smtClean="0"/>
              </a:p>
              <a:p>
                <a:pPr marL="342900" indent="-342900">
                  <a:buAutoNum type="alphaUcParenR"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>
                  <a:buFontTx/>
                  <a:buChar char="-"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06116"/>
                <a:ext cx="10515600" cy="5731114"/>
              </a:xfrm>
              <a:blipFill rotWithShape="0">
                <a:blip r:embed="rId2"/>
                <a:stretch>
                  <a:fillRect l="-348" t="-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65364" y="122464"/>
            <a:ext cx="1122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Motor size scaling summary: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70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54384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Performance specifications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557541"/>
            <a:ext cx="10703943" cy="598128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Some </a:t>
            </a:r>
            <a:r>
              <a:rPr lang="en-US" sz="2400" dirty="0" smtClean="0"/>
              <a:t>possible </a:t>
            </a:r>
            <a:r>
              <a:rPr lang="en-US" sz="2400" dirty="0" smtClean="0"/>
              <a:t>actuator requirements for human-level locomotion: </a:t>
            </a:r>
            <a:endParaRPr lang="en-US" sz="2400" dirty="0"/>
          </a:p>
          <a:p>
            <a:pPr marL="514350" indent="-514350">
              <a:buAutoNum type="arabicParenR"/>
            </a:pPr>
            <a:r>
              <a:rPr lang="en-US" sz="2400" dirty="0" smtClean="0"/>
              <a:t>Rapid leg swing for </a:t>
            </a:r>
            <a:r>
              <a:rPr lang="en-US" sz="2400" dirty="0" smtClean="0"/>
              <a:t>robust foot-placement </a:t>
            </a:r>
            <a:r>
              <a:rPr lang="en-US" sz="2400" dirty="0" smtClean="0"/>
              <a:t>balance.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Target</a:t>
            </a:r>
            <a:r>
              <a:rPr lang="en-US" sz="2400" dirty="0" smtClean="0"/>
              <a:t>: </a:t>
            </a:r>
            <a:r>
              <a:rPr lang="en-US" sz="2400" dirty="0" smtClean="0"/>
              <a:t>0.2 </a:t>
            </a:r>
            <a:r>
              <a:rPr lang="en-US" sz="2400" dirty="0" smtClean="0"/>
              <a:t>seconds for a 1-radian step size</a:t>
            </a:r>
            <a:r>
              <a:rPr lang="en-US" sz="2400" dirty="0" smtClean="0"/>
              <a:t>. This is comparable to humans (and Boston Dynamics’s </a:t>
            </a:r>
            <a:r>
              <a:rPr lang="en-US" sz="2400" dirty="0" err="1" smtClean="0"/>
              <a:t>BigDog</a:t>
            </a:r>
            <a:r>
              <a:rPr lang="en-US" sz="2400" dirty="0" smtClean="0"/>
              <a:t>).</a:t>
            </a:r>
            <a:endParaRPr lang="en-US" sz="2400" dirty="0" smtClean="0"/>
          </a:p>
          <a:p>
            <a:pPr marL="514350" indent="-514350">
              <a:buAutoNum type="arabicParenR"/>
            </a:pPr>
            <a:r>
              <a:rPr lang="en-US" sz="2400" dirty="0" smtClean="0"/>
              <a:t>Sustained joint torque.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Target</a:t>
            </a:r>
            <a:r>
              <a:rPr lang="en-US" sz="2400" dirty="0" smtClean="0"/>
              <a:t>: “wall sit” for &gt; 1 </a:t>
            </a:r>
            <a:r>
              <a:rPr lang="en-US" sz="2400" dirty="0" smtClean="0"/>
              <a:t>minute.</a:t>
            </a:r>
            <a:endParaRPr lang="en-US" sz="2400" dirty="0" smtClean="0"/>
          </a:p>
          <a:p>
            <a:pPr marL="514350" indent="-514350">
              <a:buAutoNum type="arabicParenR"/>
            </a:pPr>
            <a:r>
              <a:rPr lang="en-US" sz="2400" dirty="0" smtClean="0"/>
              <a:t>Peak joint torque.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Target</a:t>
            </a:r>
            <a:r>
              <a:rPr lang="en-US" sz="2400" dirty="0" smtClean="0"/>
              <a:t>: 1-leg “wall sit” for &gt; 1 </a:t>
            </a:r>
            <a:r>
              <a:rPr lang="en-US" sz="2400" dirty="0" smtClean="0"/>
              <a:t>second.</a:t>
            </a:r>
            <a:endParaRPr lang="en-US" sz="2400" dirty="0" smtClean="0"/>
          </a:p>
          <a:p>
            <a:pPr marL="514350" indent="-514350">
              <a:buAutoNum type="arabicParenR"/>
            </a:pPr>
            <a:r>
              <a:rPr lang="en-US" sz="2400" dirty="0" smtClean="0"/>
              <a:t>Motor </a:t>
            </a:r>
            <a:r>
              <a:rPr lang="en-US" sz="2400" dirty="0" smtClean="0"/>
              <a:t>cost of transport </a:t>
            </a:r>
            <a:r>
              <a:rPr lang="en-US" sz="2400" dirty="0" smtClean="0"/>
              <a:t>(COT) for </a:t>
            </a:r>
            <a:r>
              <a:rPr lang="en-US" sz="2400" dirty="0" smtClean="0"/>
              <a:t>normal </a:t>
            </a:r>
            <a:r>
              <a:rPr lang="en-US" sz="2400" dirty="0" smtClean="0"/>
              <a:t>walking. </a:t>
            </a:r>
            <a:br>
              <a:rPr lang="en-US" sz="2400" dirty="0" smtClean="0"/>
            </a:br>
            <a:r>
              <a:rPr lang="en-US" sz="2400" dirty="0" smtClean="0"/>
              <a:t>Target</a:t>
            </a:r>
            <a:r>
              <a:rPr lang="en-US" sz="2400" dirty="0" smtClean="0"/>
              <a:t>: &lt; 0.2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63773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60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5062" y="0"/>
            <a:ext cx="10208069" cy="60703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“reflected inertia”?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92145" y="698761"/>
                <a:ext cx="11718879" cy="4984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Reflected inertia is the moment of inertia of the motor rotor and transmission, as seen at the transmission output or joint level.</a:t>
                </a:r>
              </a:p>
              <a:p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𝑅𝑒𝑓𝑙𝑒𝑐𝑡𝑒𝑑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𝑟𝑜𝑡𝑜𝑟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𝑖𝑛𝑝𝑢𝑡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𝑔𝑒𝑎𝑟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,</a:t>
                </a:r>
              </a:p>
              <a:p>
                <a:pPr algn="r"/>
                <a:endParaRPr lang="en-US" sz="2400" dirty="0"/>
              </a:p>
              <a:p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 smtClean="0"/>
                  <a:t> is the gear reduction ratio.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It is dominated by the motor rotor and input gear inertia due to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term, but other transmission parts contribute too.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In a large-ratio harmonic drive actuator reflected inertia can easily exceed the leg inertia, and thus dominates the robot dynamics.</a:t>
                </a:r>
              </a:p>
              <a:p>
                <a:pPr algn="r"/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45" y="698761"/>
                <a:ext cx="11718879" cy="4984698"/>
              </a:xfrm>
              <a:prstGeom prst="rect">
                <a:avLst/>
              </a:prstGeom>
              <a:blipFill rotWithShape="0">
                <a:blip r:embed="rId2"/>
                <a:stretch>
                  <a:fillRect l="-832" t="-979" r="-1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9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1200"/>
          </a:xfrm>
        </p:spPr>
        <p:txBody>
          <a:bodyPr>
            <a:normAutofit/>
          </a:bodyPr>
          <a:lstStyle/>
          <a:p>
            <a:r>
              <a:rPr lang="en-US" sz="3600" dirty="0"/>
              <a:t>C</a:t>
            </a:r>
            <a:r>
              <a:rPr lang="en-US" sz="3600" dirty="0" smtClean="0"/>
              <a:t>ollisions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2700"/>
            <a:ext cx="10515600" cy="5480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Reflected inertia adds to the impact forces during collisions, and can break hardware.</a:t>
            </a:r>
          </a:p>
          <a:p>
            <a:pPr marL="0" indent="0">
              <a:buNone/>
            </a:pPr>
            <a:r>
              <a:rPr lang="en-US" sz="2400" dirty="0" smtClean="0"/>
              <a:t>Some solutions:</a:t>
            </a:r>
          </a:p>
          <a:p>
            <a:pPr>
              <a:buFontTx/>
              <a:buChar char="-"/>
            </a:pPr>
            <a:r>
              <a:rPr lang="en-US" sz="2400" dirty="0" smtClean="0"/>
              <a:t>High peak actuator torques, so the leg and transmission can “run away” from an external collision torque.</a:t>
            </a:r>
          </a:p>
          <a:p>
            <a:pPr>
              <a:buFontTx/>
              <a:buChar char="-"/>
            </a:pPr>
            <a:r>
              <a:rPr lang="en-US" sz="2400" dirty="0" smtClean="0"/>
              <a:t>Some compliance in series with the actuator, to increase the available response time. Depending upon the stiffness of the robot structure, added compliance may not be needed.</a:t>
            </a:r>
          </a:p>
          <a:p>
            <a:pPr>
              <a:buFontTx/>
              <a:buChar char="-"/>
            </a:pPr>
            <a:r>
              <a:rPr lang="en-US" sz="2400" dirty="0" smtClean="0"/>
              <a:t>Passive over-torque slip clutches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63773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41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493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</a:t>
            </a:r>
            <a:r>
              <a:rPr lang="en-US" sz="3600" dirty="0" smtClean="0"/>
              <a:t>actors of merit </a:t>
            </a:r>
            <a:r>
              <a:rPr lang="en-US" sz="3600" dirty="0" smtClean="0"/>
              <a:t>and metrics for </a:t>
            </a:r>
            <a:r>
              <a:rPr lang="en-US" sz="3600" dirty="0" smtClean="0"/>
              <a:t>motors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64934"/>
                <a:ext cx="10515600" cy="5972295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FontTx/>
                  <a:buChar char="-"/>
                </a:pPr>
                <a:r>
                  <a:rPr lang="en-US" sz="1800" dirty="0" smtClean="0"/>
                  <a:t>Factors of merit should be invariant with motor length, and for example won’t change if you connect two identical motors end-to-end and test them as one.</a:t>
                </a:r>
              </a:p>
              <a:p>
                <a:pPr>
                  <a:buFontTx/>
                  <a:buChar char="-"/>
                </a:pPr>
                <a:r>
                  <a:rPr lang="en-US" sz="1800" dirty="0" smtClean="0"/>
                  <a:t>Often scaled by the square of the motor constant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dirty="0" smtClean="0"/>
                  <a:t>).</a:t>
                </a:r>
              </a:p>
              <a:p>
                <a:pPr>
                  <a:buFontTx/>
                  <a:buChar char="-"/>
                </a:pPr>
                <a:endParaRPr lang="en-US" sz="1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1800" dirty="0" smtClean="0"/>
                  <a:t>: </a:t>
                </a:r>
                <a:r>
                  <a:rPr lang="en-US" sz="1800" dirty="0" smtClean="0"/>
                  <a:t>mass scaled by motor constant – should be small. How effectively is </a:t>
                </a:r>
                <a:r>
                  <a:rPr lang="en-US" sz="1800" dirty="0" smtClean="0"/>
                  <a:t>motor </a:t>
                </a:r>
                <a:r>
                  <a:rPr lang="en-US" sz="1800" dirty="0" smtClean="0"/>
                  <a:t>mass used to generate torque?</a:t>
                </a: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smtClean="0"/>
                  <a:t>: mechanical time constant – should be small. Time constant for speed after change in voltage.</a:t>
                </a: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800" dirty="0"/>
                  <a:t> : </a:t>
                </a:r>
                <a:r>
                  <a:rPr lang="en-US" sz="1800" dirty="0" smtClean="0"/>
                  <a:t>Peak torque density – should be large.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𝑡h𝑒𝑟𝑚𝑎𝑙</m:t>
                        </m:r>
                      </m:sub>
                    </m:sSub>
                  </m:oMath>
                </a14:m>
                <a:r>
                  <a:rPr lang="en-US" sz="1800" dirty="0" smtClean="0"/>
                  <a:t> : A low thermal resistance is critical, but data sheet values are rarely useful.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1800" dirty="0" smtClean="0"/>
                  <a:t> : </a:t>
                </a:r>
                <a:r>
                  <a:rPr lang="en-US" sz="1800" dirty="0" smtClean="0"/>
                  <a:t>motor-constant-scaled </a:t>
                </a:r>
                <a:r>
                  <a:rPr lang="en-US" sz="1800" dirty="0" smtClean="0"/>
                  <a:t>hysteresis </a:t>
                </a:r>
                <a:r>
                  <a:rPr lang="en-US" sz="1800" dirty="0" smtClean="0"/>
                  <a:t>and static friction loss torque. Should be small.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m:rPr>
                          <m:nor/>
                        </m:rPr>
                        <a:rPr lang="en-US" sz="1800" dirty="0"/>
                        <m:t> : 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motor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-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constant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-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scaled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eddy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current</m:t>
                      </m:r>
                      <m:r>
                        <m:rPr>
                          <m:nor/>
                        </m:rPr>
                        <a:rPr lang="en-US" sz="1800" dirty="0"/>
                        <m:t> </m:t>
                      </m:r>
                      <m:r>
                        <m:rPr>
                          <m:nor/>
                        </m:rPr>
                        <a:rPr lang="en-US" sz="1800" dirty="0"/>
                        <m:t>and</m:t>
                      </m:r>
                      <m:r>
                        <m:rPr>
                          <m:nor/>
                        </m:rPr>
                        <a:rPr lang="en-US" sz="1800" dirty="0"/>
                        <m:t> </m:t>
                      </m:r>
                      <m:r>
                        <m:rPr>
                          <m:nor/>
                        </m:rPr>
                        <a:rPr lang="en-US" sz="1800" b="0" i="0" dirty="0" smtClean="0"/>
                        <m:t>viscous</m:t>
                      </m:r>
                      <m:r>
                        <m:rPr>
                          <m:nor/>
                        </m:rPr>
                        <a:rPr lang="en-US" sz="1800" dirty="0"/>
                        <m:t> </m:t>
                      </m:r>
                      <m:r>
                        <m:rPr>
                          <m:nor/>
                        </m:rPr>
                        <a:rPr lang="en-US" sz="1800" dirty="0"/>
                        <m:t>friction</m:t>
                      </m:r>
                      <m:r>
                        <m:rPr>
                          <m:nor/>
                        </m:rPr>
                        <a:rPr lang="en-US" sz="1800" dirty="0"/>
                        <m:t> </m:t>
                      </m:r>
                      <m:r>
                        <m:rPr>
                          <m:nor/>
                        </m:rPr>
                        <a:rPr lang="en-US" sz="1800" dirty="0"/>
                        <m:t>loss</m:t>
                      </m:r>
                      <m:r>
                        <m:rPr>
                          <m:nor/>
                        </m:rPr>
                        <a:rPr lang="en-US" sz="1800" dirty="0"/>
                        <m:t> </m:t>
                      </m:r>
                      <m:r>
                        <m:rPr>
                          <m:nor/>
                        </m:rPr>
                        <a:rPr lang="en-US" sz="1800" dirty="0"/>
                        <m:t>torque</m:t>
                      </m:r>
                      <m:r>
                        <m:rPr>
                          <m:nor/>
                        </m:rPr>
                        <a:rPr lang="en-US" sz="1800" dirty="0"/>
                        <m:t>. </m:t>
                      </m:r>
                      <m:r>
                        <m:rPr>
                          <m:nor/>
                        </m:rPr>
                        <a:rPr lang="en-US" sz="1800" dirty="0"/>
                        <m:t>Should</m:t>
                      </m:r>
                      <m:r>
                        <m:rPr>
                          <m:nor/>
                        </m:rPr>
                        <a:rPr lang="en-US" sz="1800" dirty="0"/>
                        <m:t> </m:t>
                      </m:r>
                      <m:r>
                        <m:rPr>
                          <m:nor/>
                        </m:rPr>
                        <a:rPr lang="en-US" sz="1800" dirty="0"/>
                        <m:t>be</m:t>
                      </m:r>
                      <m:r>
                        <m:rPr>
                          <m:nor/>
                        </m:rPr>
                        <a:rPr lang="en-US" sz="1800" dirty="0"/>
                        <m:t> </m:t>
                      </m:r>
                      <m:r>
                        <m:rPr>
                          <m:nor/>
                        </m:rPr>
                        <a:rPr lang="en-US" sz="1800" dirty="0"/>
                        <m:t>small</m:t>
                      </m:r>
                      <m:r>
                        <m:rPr>
                          <m:nor/>
                        </m:rPr>
                        <a:rPr lang="en-US" sz="1800" dirty="0"/>
                        <m:t>.</m:t>
                      </m:r>
                    </m:oMath>
                  </m:oMathPara>
                </a14:m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These last two are together referred to as “iron losses,” because they are mostly generated in the stator laminations.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64934"/>
                <a:ext cx="10515600" cy="5972295"/>
              </a:xfrm>
              <a:blipFill rotWithShape="0">
                <a:blip r:embed="rId2"/>
                <a:stretch>
                  <a:fillRect l="-406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0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0515600" cy="764935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3600" dirty="0" smtClean="0"/>
                  <a:t>Motor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0515600" cy="764935"/>
              </a:xfrm>
              <a:blipFill rotWithShape="0">
                <a:blip r:embed="rId2"/>
                <a:stretch>
                  <a:fillRect t="-8000" b="-19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40375"/>
                <a:ext cx="10022457" cy="3419235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Char char="-"/>
                </a:pPr>
                <a:r>
                  <a:rPr lang="en-US" sz="1800" dirty="0" smtClean="0"/>
                  <a:t>Industry-standard metric for motors</a:t>
                </a:r>
                <a:endParaRPr lang="en-US" sz="1800" dirty="0"/>
              </a:p>
              <a:p>
                <a:pPr>
                  <a:buFontTx/>
                  <a:buChar char="-"/>
                </a:pPr>
                <a:r>
                  <a:rPr lang="en-US" sz="1800" dirty="0" smtClean="0"/>
                  <a:t>Measure of heat generation in the motor for a given torque.</a:t>
                </a:r>
              </a:p>
              <a:p>
                <a:pPr>
                  <a:buFontTx/>
                  <a:buChar char="-"/>
                </a:pPr>
                <a:r>
                  <a:rPr lang="en-US" sz="1800" dirty="0" smtClean="0"/>
                  <a:t>Generally </a:t>
                </a:r>
                <a:r>
                  <a:rPr lang="en-US" sz="1800" dirty="0" smtClean="0"/>
                  <a:t>higher for bigger motors</a:t>
                </a:r>
              </a:p>
              <a:p>
                <a:pPr>
                  <a:buFontTx/>
                  <a:buChar char="-"/>
                </a:pPr>
                <a:r>
                  <a:rPr lang="en-US" sz="1800" dirty="0" smtClean="0"/>
                  <a:t>Use to compare motors with different windings and thus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b="0" dirty="0" smtClean="0"/>
                  <a:t/>
                </a:r>
                <a:br>
                  <a:rPr lang="en-US" sz="1800" b="0" dirty="0" smtClean="0"/>
                </a:br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 smtClean="0"/>
                  <a:t>, the torque constant, is the torque output in Nm per amp input</a:t>
                </a:r>
                <a:r>
                  <a:rPr lang="en-US" sz="1800" dirty="0" smtClean="0"/>
                  <a:t>.)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If </a:t>
                </a:r>
                <a:r>
                  <a:rPr lang="en-US" sz="1800" dirty="0" smtClean="0"/>
                  <a:t>not on a data sheet, calculate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rad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rad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rad>
                      </m:den>
                    </m:f>
                  </m:oMath>
                </a14:m>
                <a:endParaRPr lang="en-US" sz="1800" dirty="0" smtClean="0"/>
              </a:p>
              <a:p>
                <a:pPr marL="0" indent="0" algn="ctr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800" dirty="0" smtClean="0"/>
                  <a:t> is torque in Nm,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800" dirty="0" smtClean="0"/>
                  <a:t> is current in amps, and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dirty="0" smtClean="0"/>
                  <a:t> is winding resistance in ohms.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40375"/>
                <a:ext cx="10022457" cy="3419235"/>
              </a:xfrm>
              <a:blipFill rotWithShape="0">
                <a:blip r:embed="rId3"/>
                <a:stretch>
                  <a:fillRect l="-547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161526" y="2832178"/>
            <a:ext cx="2337759" cy="48307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95887" y="4823125"/>
            <a:ext cx="3079630" cy="9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84143" y="5150928"/>
            <a:ext cx="379563" cy="25879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31287" y="4848525"/>
            <a:ext cx="3079630" cy="97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19543" y="5176328"/>
            <a:ext cx="379563" cy="25879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57954" y="5149969"/>
            <a:ext cx="379563" cy="25879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7698" y="5149969"/>
            <a:ext cx="379563" cy="25879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76747" y="4286610"/>
            <a:ext cx="4940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Identical motors connected in series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775309" y="5831457"/>
                <a:ext cx="603849" cy="3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309" y="5831457"/>
                <a:ext cx="603849" cy="3709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610709" y="5729857"/>
                <a:ext cx="603849" cy="3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709" y="5729857"/>
                <a:ext cx="603849" cy="3709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147977" y="6227792"/>
                <a:ext cx="5568831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977" y="6227792"/>
                <a:ext cx="5568831" cy="4019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917057" y="5035430"/>
            <a:ext cx="232913" cy="4917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2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5062" y="0"/>
            <a:ext cx="10208069" cy="60703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Not required...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83962" y="1005840"/>
            <a:ext cx="113463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1) </a:t>
            </a:r>
            <a:r>
              <a:rPr lang="en-US" sz="2400" dirty="0" smtClean="0">
                <a:solidFill>
                  <a:srgbClr val="FF0000"/>
                </a:solidFill>
              </a:rPr>
              <a:t>Direct drive motors</a:t>
            </a:r>
            <a:r>
              <a:rPr lang="en-US" sz="2400" dirty="0" smtClean="0"/>
              <a:t>.</a:t>
            </a:r>
            <a:r>
              <a:rPr lang="en-US" sz="2400" dirty="0" smtClean="0"/>
              <a:t> </a:t>
            </a:r>
            <a:r>
              <a:rPr lang="en-US" sz="2400" dirty="0" smtClean="0"/>
              <a:t>Heavy, with lots of waste heat.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2</a:t>
            </a:r>
            <a:r>
              <a:rPr lang="en-US" sz="2400" dirty="0" smtClean="0"/>
              <a:t>) </a:t>
            </a:r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nergy-storage springs</a:t>
            </a:r>
            <a:r>
              <a:rPr lang="en-US" sz="2400" dirty="0" smtClean="0"/>
              <a:t>.</a:t>
            </a:r>
            <a:r>
              <a:rPr lang="en-US" sz="2400" dirty="0" smtClean="0"/>
              <a:t> </a:t>
            </a:r>
            <a:r>
              <a:rPr lang="en-US" sz="2400" dirty="0" smtClean="0"/>
              <a:t>Complex and hard to control.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3) </a:t>
            </a:r>
            <a:r>
              <a:rPr lang="en-US" sz="2400" dirty="0" smtClean="0">
                <a:solidFill>
                  <a:srgbClr val="FF0000"/>
                </a:solidFill>
              </a:rPr>
              <a:t>Hydraulic </a:t>
            </a:r>
            <a:r>
              <a:rPr lang="en-US" sz="2400" dirty="0" smtClean="0">
                <a:solidFill>
                  <a:srgbClr val="FF0000"/>
                </a:solidFill>
              </a:rPr>
              <a:t>actuators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Inefficient and expensive.</a:t>
            </a:r>
          </a:p>
          <a:p>
            <a:endParaRPr lang="en-US" sz="2400" dirty="0"/>
          </a:p>
          <a:p>
            <a:r>
              <a:rPr lang="en-US" sz="2400" dirty="0" smtClean="0"/>
              <a:t>4) </a:t>
            </a:r>
            <a:r>
              <a:rPr lang="en-US" sz="2400" dirty="0" smtClean="0">
                <a:solidFill>
                  <a:srgbClr val="FF0000"/>
                </a:solidFill>
              </a:rPr>
              <a:t>Pneumatic actuators</a:t>
            </a:r>
            <a:r>
              <a:rPr lang="en-US" sz="2400" dirty="0" smtClean="0"/>
              <a:t>. Hard to control and even less efficient.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5</a:t>
            </a:r>
            <a:r>
              <a:rPr lang="en-US" sz="2400" dirty="0" smtClean="0"/>
              <a:t>) </a:t>
            </a:r>
            <a:r>
              <a:rPr lang="en-US" sz="2400" dirty="0" smtClean="0">
                <a:solidFill>
                  <a:srgbClr val="FF0000"/>
                </a:solidFill>
              </a:rPr>
              <a:t>Harmonic drives</a:t>
            </a:r>
            <a:r>
              <a:rPr lang="en-US" sz="2400" dirty="0" smtClean="0"/>
              <a:t>.</a:t>
            </a:r>
            <a:r>
              <a:rPr lang="en-US" sz="2400" dirty="0" smtClean="0"/>
              <a:t> Expensive, i</a:t>
            </a:r>
            <a:r>
              <a:rPr lang="en-US" sz="2400" dirty="0" smtClean="0"/>
              <a:t>nefficient and add inertia.</a:t>
            </a:r>
          </a:p>
          <a:p>
            <a:endParaRPr lang="en-US" sz="2400" dirty="0"/>
          </a:p>
          <a:p>
            <a:r>
              <a:rPr lang="en-US" sz="2400" dirty="0"/>
              <a:t>6</a:t>
            </a:r>
            <a:r>
              <a:rPr lang="en-US" sz="2400" dirty="0" smtClean="0"/>
              <a:t>) </a:t>
            </a:r>
            <a:r>
              <a:rPr lang="en-US" sz="2400" dirty="0" smtClean="0">
                <a:solidFill>
                  <a:srgbClr val="FF0000"/>
                </a:solidFill>
              </a:rPr>
              <a:t>Gadgets. </a:t>
            </a:r>
            <a:r>
              <a:rPr lang="en-US" sz="2400" dirty="0" smtClean="0"/>
              <a:t>Special variable-ratio transmissions, clutches, etc. add weight, complexity, and control challenges.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We believe that nimble and efficient robots can be built without any of these things.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6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5062" y="0"/>
            <a:ext cx="10208069" cy="60703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Other approaches to robot </a:t>
            </a:r>
            <a:r>
              <a:rPr lang="en-US" sz="3600" dirty="0" smtClean="0"/>
              <a:t>actuators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92146" y="2044882"/>
            <a:ext cx="66197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r>
              <a:rPr lang="en-US" dirty="0" smtClean="0"/>
              <a:t>. The MIT Cheetah is an impressive example of this strategy, but it could do even </a:t>
            </a:r>
            <a:r>
              <a:rPr lang="en-US" dirty="0" smtClean="0"/>
              <a:t>better</a:t>
            </a:r>
            <a:r>
              <a:rPr lang="en-US" dirty="0"/>
              <a:t> </a:t>
            </a:r>
            <a:r>
              <a:rPr lang="en-US" dirty="0" smtClean="0"/>
              <a:t>with more gear reduction.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Problems: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Lower </a:t>
            </a:r>
            <a:r>
              <a:rPr lang="en-US" dirty="0" smtClean="0"/>
              <a:t>power-to-weight </a:t>
            </a:r>
            <a:r>
              <a:rPr lang="en-US" dirty="0" smtClean="0"/>
              <a:t>ratio. Why is that? Magnetic stresses in a motor are at about 50 </a:t>
            </a:r>
            <a:r>
              <a:rPr lang="en-US" dirty="0" err="1" smtClean="0"/>
              <a:t>kPa</a:t>
            </a:r>
            <a:r>
              <a:rPr lang="en-US" dirty="0" smtClean="0"/>
              <a:t> – steel can easily exceed 500 MPa! </a:t>
            </a:r>
            <a:r>
              <a:rPr lang="en-US" dirty="0" smtClean="0"/>
              <a:t>So a gearbox can give you more torque with less weight.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Inefficient, because the motors are operating well below their optimum RPM. </a:t>
            </a:r>
            <a:r>
              <a:rPr lang="en-US" dirty="0"/>
              <a:t>76% of its motor power budget is spent heating the motor windings</a:t>
            </a:r>
            <a:r>
              <a:rPr lang="en-US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Risk of overheating and motor damage.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 smtClean="0"/>
              <a:t>(</a:t>
            </a:r>
            <a:r>
              <a:rPr lang="en-US" dirty="0" err="1" smtClean="0"/>
              <a:t>Seok</a:t>
            </a:r>
            <a:r>
              <a:rPr lang="en-US" dirty="0" smtClean="0"/>
              <a:t> et. al., 2015)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2146" y="936886"/>
            <a:ext cx="6076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1) Use large-diameter motors with little or no gear reduction?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941" y="936886"/>
            <a:ext cx="5235977" cy="3006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83466" y="3965420"/>
            <a:ext cx="5235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MIT Cheetah robot (AP Photo/Charles </a:t>
            </a:r>
            <a:r>
              <a:rPr lang="en-US" sz="1400" dirty="0" smtClean="0"/>
              <a:t>Krupa)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7222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5062" y="0"/>
            <a:ext cx="10208069" cy="60703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Other approaches to robot </a:t>
            </a:r>
            <a:r>
              <a:rPr lang="en-US" sz="3600" dirty="0" smtClean="0"/>
              <a:t>actuators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92146" y="2044882"/>
            <a:ext cx="66197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r>
              <a:rPr lang="en-US" dirty="0" smtClean="0"/>
              <a:t>. </a:t>
            </a:r>
            <a:r>
              <a:rPr lang="en-US" dirty="0" smtClean="0"/>
              <a:t>Large series or parallel springs </a:t>
            </a:r>
            <a:r>
              <a:rPr lang="en-US" dirty="0" smtClean="0"/>
              <a:t>can help with some highly dynamic robot behaviors, but they are not required in general.</a:t>
            </a:r>
          </a:p>
          <a:p>
            <a:endParaRPr lang="en-US" dirty="0" smtClean="0"/>
          </a:p>
          <a:p>
            <a:r>
              <a:rPr lang="en-US" dirty="0" smtClean="0"/>
              <a:t>Problems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Great </a:t>
            </a:r>
            <a:r>
              <a:rPr lang="en-US" dirty="0"/>
              <a:t>for getting a (single) dynamic and efficient </a:t>
            </a:r>
            <a:r>
              <a:rPr lang="en-US" dirty="0" smtClean="0"/>
              <a:t>gait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 the way of control for other robot activities.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Add complexity, bulk, and weight.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r>
              <a:rPr lang="en-US" dirty="0" smtClean="0"/>
              <a:t>Over half of the energy recovery of springs can be achieved with regeneration. The MIT Cheetah robot was shown to recover 63% of its bounce energy and return it to the battery. (</a:t>
            </a:r>
            <a:r>
              <a:rPr lang="en-US" dirty="0" err="1" smtClean="0"/>
              <a:t>Seok</a:t>
            </a:r>
            <a:r>
              <a:rPr lang="en-US" dirty="0" smtClean="0"/>
              <a:t> et. al., 2015)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2146" y="936886"/>
            <a:ext cx="6076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2) </a:t>
            </a:r>
            <a:r>
              <a:rPr lang="en-US" sz="2400" dirty="0"/>
              <a:t>Large energy-storage springs in the legs?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15250" y="6399219"/>
            <a:ext cx="5235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ATRIAS robot, Oregon State University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936886"/>
            <a:ext cx="3324225" cy="536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5062" y="0"/>
            <a:ext cx="10208069" cy="60703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Other approaches to robot </a:t>
            </a:r>
            <a:r>
              <a:rPr lang="en-US" sz="3600" dirty="0" smtClean="0"/>
              <a:t>actuators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92146" y="2044882"/>
            <a:ext cx="66197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No. Boston Dynamics has demonstrated the high power and flexible, robust actuation that can be achieved with these, but they are </a:t>
            </a:r>
            <a:r>
              <a:rPr lang="en-US" dirty="0" smtClean="0"/>
              <a:t>not the only way to do this.</a:t>
            </a:r>
          </a:p>
          <a:p>
            <a:endParaRPr lang="en-US" dirty="0"/>
          </a:p>
          <a:p>
            <a:r>
              <a:rPr lang="en-US" dirty="0" smtClean="0"/>
              <a:t>Problems: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Power-hungry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Expensive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Risk of leaks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 smtClean="0"/>
              <a:t>With air-powered robots the leak risk is reduced, but the controllability is much worse and so is the efficiency.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2146" y="936886"/>
            <a:ext cx="6076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3) Hydraulic actuators?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72350" y="6340868"/>
            <a:ext cx="5235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Atlas robots from Boston Dynamics (YouTube)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362" y="1042987"/>
            <a:ext cx="4176713" cy="525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5062" y="0"/>
            <a:ext cx="10208069" cy="60703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Other approaches to robot </a:t>
            </a:r>
            <a:r>
              <a:rPr lang="en-US" sz="3600" dirty="0" smtClean="0"/>
              <a:t>actuators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92146" y="2044882"/>
            <a:ext cx="66197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No. Harmonic drives are </a:t>
            </a:r>
            <a:r>
              <a:rPr lang="en-US" dirty="0" smtClean="0"/>
              <a:t>compact and backlash-free, but when used in legged machines they result in motion that is slow, stiff, and “robotic.”</a:t>
            </a:r>
          </a:p>
          <a:p>
            <a:endParaRPr lang="en-US" dirty="0"/>
          </a:p>
          <a:p>
            <a:r>
              <a:rPr lang="en-US" dirty="0" smtClean="0"/>
              <a:t>Problems: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Not very energy-efficient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Expensive</a:t>
            </a:r>
          </a:p>
          <a:p>
            <a:pPr marL="285750" indent="-285750">
              <a:buFontTx/>
              <a:buChar char="-"/>
            </a:pPr>
            <a:r>
              <a:rPr lang="en-US" dirty="0"/>
              <a:t>Large input inertias coupled directly to high-speed motor </a:t>
            </a:r>
            <a:r>
              <a:rPr lang="en-US" dirty="0" smtClean="0"/>
              <a:t>shafts, leading to very high “reflected inertia” in the leg.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 smtClean="0"/>
              <a:t>What is reflected inertia?</a:t>
            </a:r>
          </a:p>
          <a:p>
            <a:endParaRPr lang="en-US" dirty="0"/>
          </a:p>
          <a:p>
            <a:r>
              <a:rPr lang="en-US" dirty="0"/>
              <a:t>Reflected inertia is the moment of inertia of the motor rotor and transmission, as seen at the transmission output or joint level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It matters because it increases as the square of the gear ratio.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92146" y="936886"/>
            <a:ext cx="60705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4) </a:t>
            </a:r>
            <a:r>
              <a:rPr lang="en-US" sz="2400" dirty="0"/>
              <a:t>H</a:t>
            </a:r>
            <a:r>
              <a:rPr lang="en-US" sz="2400" dirty="0" smtClean="0"/>
              <a:t>armonic </a:t>
            </a:r>
            <a:r>
              <a:rPr lang="en-US" sz="2400" dirty="0"/>
              <a:t>drives with large gear reduction ratios</a:t>
            </a:r>
            <a:r>
              <a:rPr lang="en-US" sz="2400" dirty="0" smtClean="0"/>
              <a:t>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6343756"/>
            <a:ext cx="5235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Hubo</a:t>
            </a:r>
            <a:r>
              <a:rPr lang="en-US" sz="1400" dirty="0" smtClean="0"/>
              <a:t> robot (KAIST)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25" y="936886"/>
            <a:ext cx="40386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19"/>
            <a:ext cx="10515600" cy="55790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Start with a tiny segment of a motor: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45644"/>
            <a:ext cx="10515600" cy="269158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1" t="702" r="22799" b="-669"/>
          <a:stretch/>
        </p:blipFill>
        <p:spPr>
          <a:xfrm>
            <a:off x="2362200" y="607005"/>
            <a:ext cx="3345180" cy="35468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1873" y="742903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310890" y="3108960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9023" y="2765837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2320" y="3859530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01190" y="3489960"/>
                <a:ext cx="6248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𝑑𝐹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190" y="3489960"/>
                <a:ext cx="624840" cy="3077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1440180" y="3643848"/>
            <a:ext cx="441960" cy="2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0980" y="4230475"/>
                <a:ext cx="10515600" cy="2350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sz="1400" dirty="0" smtClean="0"/>
                  <a:t>The direction and amplitude of current flow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400" dirty="0" smtClean="0"/>
                  <a:t> determine the magnetic force.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1400" dirty="0" smtClean="0"/>
                  <a:t>The magnet is constrained to move tangentially past the coil.</a:t>
                </a: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𝑑𝐹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400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𝑑𝐾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1400" dirty="0" smtClean="0"/>
                  <a:t> is the proportionality constant of force as a function of current flow.</a:t>
                </a: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𝑑𝐴</m:t>
                    </m:r>
                  </m:oMath>
                </a14:m>
                <a:r>
                  <a:rPr lang="en-US" sz="1400" dirty="0" smtClean="0"/>
                  <a:t> is the tangential area of the gap between the magnet and coil.</a:t>
                </a: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𝑑𝑀</m:t>
                    </m:r>
                  </m:oMath>
                </a14:m>
                <a:r>
                  <a:rPr lang="en-US" sz="1400" dirty="0" smtClean="0"/>
                  <a:t> is the coil + magnet mass,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𝑑𝑚</m:t>
                    </m:r>
                  </m:oMath>
                </a14:m>
                <a:r>
                  <a:rPr lang="en-US" sz="1400" dirty="0" smtClean="0"/>
                  <a:t> is the magnet mass alone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1400" dirty="0" smtClean="0"/>
                  <a:t>Areal density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𝑑𝑀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 smtClean="0"/>
                  <a:t>for the coil + magnet,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𝑑𝑚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1400" dirty="0" smtClean="0"/>
                  <a:t> for just the magnet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1400" dirty="0" smtClean="0"/>
                  <a:t>Areal resistivity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𝑑𝑅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𝑑𝐴</m:t>
                        </m:r>
                      </m:den>
                    </m:f>
                  </m:oMath>
                </a14:m>
                <a:endParaRPr lang="en-US" sz="1400" dirty="0" smtClean="0"/>
              </a:p>
              <a:p>
                <a:pPr marL="285750" indent="-285750">
                  <a:buFontTx/>
                  <a:buChar char="-"/>
                </a:pPr>
                <a:r>
                  <a:rPr lang="en-US" sz="1400" dirty="0" smtClean="0"/>
                  <a:t>Magnetic shear stress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𝑑𝐹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𝑑𝐴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f>
                      <m:fPr>
                        <m:type m:val="skw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𝑑𝐾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𝑑𝐴</m:t>
                        </m:r>
                      </m:den>
                    </m:f>
                  </m:oMath>
                </a14:m>
                <a:endParaRPr lang="en-US" sz="1400" dirty="0" smtClean="0"/>
              </a:p>
              <a:p>
                <a:pPr marL="285750" indent="-285750">
                  <a:buFontTx/>
                  <a:buChar char="-"/>
                </a:pPr>
                <a:r>
                  <a:rPr lang="en-US" sz="1400" dirty="0" smtClean="0"/>
                  <a:t>Magnetic “Coulomb friction” stress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den>
                    </m:f>
                  </m:oMath>
                </a14:m>
                <a:r>
                  <a:rPr lang="en-US" sz="1400" dirty="0" smtClean="0"/>
                  <a:t>  (iron losses largely related to hysteresis in magnetic domain polarity reversal)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1400" dirty="0"/>
                  <a:t>Magnetic </a:t>
                </a:r>
                <a:r>
                  <a:rPr lang="en-US" sz="1400" dirty="0" smtClean="0"/>
                  <a:t>“viscous </a:t>
                </a:r>
                <a:r>
                  <a:rPr lang="en-US" sz="1400" dirty="0"/>
                  <a:t>friction” stress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𝑑𝐴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𝑉</m:t>
                    </m:r>
                    <m:f>
                      <m:fPr>
                        <m:type m:val="skw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𝑑𝐶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den>
                    </m:f>
                  </m:oMath>
                </a14:m>
                <a:r>
                  <a:rPr lang="en-US" sz="1400" dirty="0" smtClean="0"/>
                  <a:t>  (iron losses largely related to eddy currents; C is the damping coefficient)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" y="4230475"/>
                <a:ext cx="10515600" cy="2350195"/>
              </a:xfrm>
              <a:prstGeom prst="rect">
                <a:avLst/>
              </a:prstGeom>
              <a:blipFill rotWithShape="0">
                <a:blip r:embed="rId4"/>
                <a:stretch>
                  <a:fillRect l="-174" t="-777" b="-25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707380" y="1562100"/>
            <a:ext cx="2278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Electromagnet coil in stator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5707380" y="3416737"/>
            <a:ext cx="2278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Permanent magnet in rotor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0207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874"/>
            <a:ext cx="10515600" cy="488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Motor comparison charts</a:t>
            </a:r>
            <a:endParaRPr lang="en-US" sz="36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39942"/>
              </p:ext>
            </p:extLst>
          </p:nvPr>
        </p:nvGraphicFramePr>
        <p:xfrm>
          <a:off x="345057" y="3710796"/>
          <a:ext cx="4019910" cy="268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062558"/>
              </p:ext>
            </p:extLst>
          </p:nvPr>
        </p:nvGraphicFramePr>
        <p:xfrm>
          <a:off x="4871589" y="3714965"/>
          <a:ext cx="4019910" cy="2678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847449"/>
              </p:ext>
            </p:extLst>
          </p:nvPr>
        </p:nvGraphicFramePr>
        <p:xfrm>
          <a:off x="345057" y="555144"/>
          <a:ext cx="4019910" cy="2682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039225" y="555143"/>
            <a:ext cx="30194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RoboDrive</a:t>
            </a:r>
            <a:r>
              <a:rPr lang="en-US" dirty="0" smtClean="0"/>
              <a:t>: ILM25HS, ILM50x08HS, ILM50x14HS, ILM70x18HS, ILM85x25HS</a:t>
            </a:r>
          </a:p>
          <a:p>
            <a:endParaRPr lang="en-US" dirty="0"/>
          </a:p>
          <a:p>
            <a:r>
              <a:rPr lang="en-US" dirty="0" err="1" smtClean="0"/>
              <a:t>Maxon</a:t>
            </a:r>
            <a:r>
              <a:rPr lang="en-US" dirty="0" smtClean="0"/>
              <a:t>: EC30-4P-200W</a:t>
            </a:r>
          </a:p>
          <a:p>
            <a:endParaRPr lang="en-US" dirty="0"/>
          </a:p>
          <a:p>
            <a:r>
              <a:rPr lang="en-US" dirty="0" err="1" smtClean="0"/>
              <a:t>Kollmorgen</a:t>
            </a:r>
            <a:r>
              <a:rPr lang="en-US" dirty="0" smtClean="0"/>
              <a:t>: RBE(H)-01213</a:t>
            </a:r>
          </a:p>
          <a:p>
            <a:endParaRPr lang="en-US" dirty="0"/>
          </a:p>
          <a:p>
            <a:r>
              <a:rPr lang="en-US" dirty="0" smtClean="0"/>
              <a:t>Moog: DB-2000-D-1ES, DB-3000-H-1ES</a:t>
            </a:r>
          </a:p>
          <a:p>
            <a:endParaRPr lang="en-US" dirty="0"/>
          </a:p>
          <a:p>
            <a:r>
              <a:rPr lang="en-US" dirty="0" err="1" smtClean="0"/>
              <a:t>Emoteq</a:t>
            </a:r>
            <a:r>
              <a:rPr lang="en-US" dirty="0" smtClean="0"/>
              <a:t>: HS02301, HS02302, HT5001</a:t>
            </a:r>
          </a:p>
          <a:p>
            <a:endParaRPr lang="en-US" dirty="0"/>
          </a:p>
          <a:p>
            <a:r>
              <a:rPr lang="en-US" dirty="0" smtClean="0"/>
              <a:t>Parker: K064100</a:t>
            </a:r>
          </a:p>
          <a:p>
            <a:endParaRPr lang="en-US" dirty="0"/>
          </a:p>
          <a:p>
            <a:r>
              <a:rPr lang="en-US" dirty="0" smtClean="0"/>
              <a:t>Note: the </a:t>
            </a:r>
            <a:r>
              <a:rPr lang="en-US" dirty="0" err="1" smtClean="0"/>
              <a:t>Maxon</a:t>
            </a:r>
            <a:r>
              <a:rPr lang="en-US" dirty="0" smtClean="0"/>
              <a:t> motor mass includes the case; the others are rotor/stator sets.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822372"/>
              </p:ext>
            </p:extLst>
          </p:nvPr>
        </p:nvGraphicFramePr>
        <p:xfrm>
          <a:off x="4871589" y="555143"/>
          <a:ext cx="4019910" cy="268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1430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874"/>
            <a:ext cx="10515600" cy="488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Motor comparison charts (continued)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9039225" y="555143"/>
            <a:ext cx="30194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RoboDrive</a:t>
            </a:r>
            <a:r>
              <a:rPr lang="en-US" dirty="0" smtClean="0"/>
              <a:t>: ILM25HS, ILM50x08HS, ILM50x14HS, ILM70x18HS, ILM85x25HS</a:t>
            </a:r>
          </a:p>
          <a:p>
            <a:endParaRPr lang="en-US" dirty="0"/>
          </a:p>
          <a:p>
            <a:r>
              <a:rPr lang="en-US" dirty="0" err="1" smtClean="0"/>
              <a:t>Maxon</a:t>
            </a:r>
            <a:r>
              <a:rPr lang="en-US" dirty="0" smtClean="0"/>
              <a:t>: EC30-4P-200W</a:t>
            </a:r>
          </a:p>
          <a:p>
            <a:endParaRPr lang="en-US" dirty="0"/>
          </a:p>
          <a:p>
            <a:r>
              <a:rPr lang="en-US" dirty="0" err="1" smtClean="0"/>
              <a:t>Kollmorgen</a:t>
            </a:r>
            <a:r>
              <a:rPr lang="en-US" dirty="0" smtClean="0"/>
              <a:t>: RBE(H)-01213</a:t>
            </a:r>
          </a:p>
          <a:p>
            <a:endParaRPr lang="en-US" dirty="0"/>
          </a:p>
          <a:p>
            <a:r>
              <a:rPr lang="en-US" dirty="0" smtClean="0"/>
              <a:t>Moog: DB-2000-D-1ES, DB-3000-H-1ES</a:t>
            </a:r>
          </a:p>
          <a:p>
            <a:endParaRPr lang="en-US" dirty="0"/>
          </a:p>
          <a:p>
            <a:r>
              <a:rPr lang="en-US" dirty="0" err="1" smtClean="0"/>
              <a:t>Emoteq</a:t>
            </a:r>
            <a:r>
              <a:rPr lang="en-US" dirty="0" smtClean="0"/>
              <a:t>: HS02301, HS02302, HT5001</a:t>
            </a:r>
          </a:p>
          <a:p>
            <a:endParaRPr lang="en-US" dirty="0"/>
          </a:p>
          <a:p>
            <a:r>
              <a:rPr lang="en-US" dirty="0" smtClean="0"/>
              <a:t>Parker: K064100</a:t>
            </a:r>
          </a:p>
          <a:p>
            <a:endParaRPr lang="en-US" dirty="0"/>
          </a:p>
          <a:p>
            <a:r>
              <a:rPr lang="en-US" dirty="0" smtClean="0"/>
              <a:t>Note: the </a:t>
            </a:r>
            <a:r>
              <a:rPr lang="en-US" dirty="0" err="1" smtClean="0"/>
              <a:t>Maxon</a:t>
            </a:r>
            <a:r>
              <a:rPr lang="en-US" dirty="0" smtClean="0"/>
              <a:t> motor mass includes the case; the others are rotor/stator sets.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279406"/>
              </p:ext>
            </p:extLst>
          </p:nvPr>
        </p:nvGraphicFramePr>
        <p:xfrm>
          <a:off x="4871589" y="3714965"/>
          <a:ext cx="4019910" cy="268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422815"/>
              </p:ext>
            </p:extLst>
          </p:nvPr>
        </p:nvGraphicFramePr>
        <p:xfrm>
          <a:off x="345057" y="3714965"/>
          <a:ext cx="4019910" cy="268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757163"/>
              </p:ext>
            </p:extLst>
          </p:nvPr>
        </p:nvGraphicFramePr>
        <p:xfrm>
          <a:off x="4871589" y="555143"/>
          <a:ext cx="4019910" cy="268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5338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07646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Use human walking gait to check energy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179" y="713751"/>
            <a:ext cx="10515600" cy="862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MATLAB script to calculate power into or out of the battery for a three-DOF leg model (leg swing, knee, ankle).</a:t>
            </a:r>
          </a:p>
          <a:p>
            <a:pPr marL="0" indent="0">
              <a:buNone/>
            </a:pPr>
            <a:r>
              <a:rPr lang="en-US" sz="1800" dirty="0"/>
              <a:t>Uses </a:t>
            </a:r>
            <a:r>
              <a:rPr lang="en-US" sz="1800" dirty="0" smtClean="0"/>
              <a:t>Winter’s </a:t>
            </a:r>
            <a:r>
              <a:rPr lang="en-US" sz="1800" dirty="0" smtClean="0"/>
              <a:t>gait </a:t>
            </a:r>
            <a:r>
              <a:rPr lang="en-US" sz="1800" dirty="0"/>
              <a:t>data (Winter, 2009</a:t>
            </a:r>
            <a:r>
              <a:rPr lang="en-US" sz="1800" dirty="0" smtClean="0"/>
              <a:t>) for a 57 kg human walking at 1.4 </a:t>
            </a:r>
            <a:r>
              <a:rPr lang="en-US" sz="1800" dirty="0" smtClean="0"/>
              <a:t>m/s, scaled to 100 kg.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1087331" y="2142193"/>
            <a:ext cx="1268083" cy="125083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19735" y="2142194"/>
            <a:ext cx="1268083" cy="125083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52140" y="2151123"/>
            <a:ext cx="1268083" cy="125802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52437" y="2142193"/>
            <a:ext cx="1268083" cy="125083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087331" y="2269194"/>
            <a:ext cx="1268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Battery and control electronics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019735" y="2523194"/>
            <a:ext cx="123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Motor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952140" y="2405123"/>
            <a:ext cx="126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Gear reduction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9852437" y="2142194"/>
            <a:ext cx="1268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Joint – ankle, knee, or leg swing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899223" y="2335788"/>
                <a:ext cx="3865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223" y="2335788"/>
                <a:ext cx="386516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14286" r="-11111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441809" y="2293745"/>
                <a:ext cx="14516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𝑚𝑜𝑡𝑜𝑟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𝑚𝑜𝑡𝑜𝑟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809" y="2293745"/>
                <a:ext cx="1451616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4202" t="-28261" r="-210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442538" y="2293745"/>
                <a:ext cx="1210139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𝑗𝑜𝑖𝑛𝑡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𝑗𝑜𝑖𝑛𝑡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538" y="2293745"/>
                <a:ext cx="1210139" cy="299313"/>
              </a:xfrm>
              <a:prstGeom prst="rect">
                <a:avLst/>
              </a:prstGeom>
              <a:blipFill rotWithShape="0">
                <a:blip r:embed="rId4"/>
                <a:stretch>
                  <a:fillRect l="-5051" t="-24490" r="-5051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/>
          <p:cNvCxnSpPr>
            <a:stCxn id="11" idx="3"/>
            <a:endCxn id="13" idx="1"/>
          </p:cNvCxnSpPr>
          <p:nvPr/>
        </p:nvCxnSpPr>
        <p:spPr>
          <a:xfrm>
            <a:off x="2355414" y="2767609"/>
            <a:ext cx="1664321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3" idx="3"/>
            <a:endCxn id="14" idx="1"/>
          </p:cNvCxnSpPr>
          <p:nvPr/>
        </p:nvCxnSpPr>
        <p:spPr>
          <a:xfrm>
            <a:off x="5287818" y="2767609"/>
            <a:ext cx="1664322" cy="12524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15" idx="1"/>
          </p:cNvCxnSpPr>
          <p:nvPr/>
        </p:nvCxnSpPr>
        <p:spPr>
          <a:xfrm>
            <a:off x="8220223" y="2767609"/>
            <a:ext cx="1632214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304185" y="1576082"/>
            <a:ext cx="5054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Block diagram for actuator energy flow</a:t>
            </a:r>
          </a:p>
          <a:p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3378839" y="3501722"/>
            <a:ext cx="5577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Bidirectional, includes regeneration for negative work</a:t>
            </a:r>
          </a:p>
          <a:p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957533" y="3771629"/>
            <a:ext cx="87730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Optimization </a:t>
            </a:r>
            <a:r>
              <a:rPr lang="en-US" dirty="0" smtClean="0"/>
              <a:t>parameters: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Motor constant (copper losses)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Motor static and viscous friction (iron losses)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Rotor inertia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Effective transmission inertia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Battery and controller efficiency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Transmission static and torque-proportional friction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Robot mass, for torque scaling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 smtClean="0"/>
              <a:t>Output: </a:t>
            </a:r>
            <a:r>
              <a:rPr lang="en-US" dirty="0" smtClean="0"/>
              <a:t>gear ratios for minimum Cost </a:t>
            </a:r>
            <a:r>
              <a:rPr lang="en-US" dirty="0" smtClean="0"/>
              <a:t>of Transport (COT) from battery, motor drive only (no sensors, computers, etc.)</a:t>
            </a:r>
            <a:endParaRPr lang="en-US" dirty="0"/>
          </a:p>
        </p:txBody>
      </p:sp>
      <p:cxnSp>
        <p:nvCxnSpPr>
          <p:cNvPr id="106" name="Straight Arrow Connector 105"/>
          <p:cNvCxnSpPr/>
          <p:nvPr/>
        </p:nvCxnSpPr>
        <p:spPr>
          <a:xfrm flipH="1">
            <a:off x="2984740" y="3688272"/>
            <a:ext cx="39409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8643668" y="3688272"/>
            <a:ext cx="40393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511" y="3688271"/>
            <a:ext cx="1119852" cy="3031705"/>
          </a:xfrm>
          <a:prstGeom prst="rect">
            <a:avLst/>
          </a:prstGeom>
        </p:spPr>
      </p:pic>
      <p:cxnSp>
        <p:nvCxnSpPr>
          <p:cNvPr id="115" name="Straight Arrow Connector 114"/>
          <p:cNvCxnSpPr/>
          <p:nvPr/>
        </p:nvCxnSpPr>
        <p:spPr>
          <a:xfrm flipV="1">
            <a:off x="9425709" y="5330120"/>
            <a:ext cx="1003627" cy="86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9425709" y="5710688"/>
            <a:ext cx="1043086" cy="277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9425709" y="5909094"/>
            <a:ext cx="1003627" cy="612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8396388" y="5350883"/>
            <a:ext cx="989862" cy="64633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Human gait data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5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882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Don’t be afraid of gear reduction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075" y="854075"/>
            <a:ext cx="10515600" cy="5556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Gearboxes don’t have to add inertia, if the motor size is reduced accordingly.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Given 3 conditions:</a:t>
            </a:r>
          </a:p>
          <a:p>
            <a:pPr marL="0" indent="0">
              <a:buNone/>
            </a:pPr>
            <a:r>
              <a:rPr lang="en-US" sz="2400" dirty="0" smtClean="0"/>
              <a:t>-  no-friction no-inertia gearboxes</a:t>
            </a:r>
          </a:p>
          <a:p>
            <a:pPr>
              <a:buFontTx/>
              <a:buChar char="-"/>
            </a:pPr>
            <a:r>
              <a:rPr lang="en-US" sz="2400" dirty="0" smtClean="0"/>
              <a:t>motors have similar design</a:t>
            </a:r>
          </a:p>
          <a:p>
            <a:pPr>
              <a:buFontTx/>
              <a:buChar char="-"/>
            </a:pPr>
            <a:r>
              <a:rPr lang="en-US" sz="2400" dirty="0" smtClean="0"/>
              <a:t>Motors are scaled so that equal input currents give equal gearbox output torques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Then the reflected inertia does not change with gear ratio.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“Reflected inertia” is the effective inertia of the motor and gearbox as measured at the gearbox output shaft.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6317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9215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How much gear reduction?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6351"/>
            <a:ext cx="10515600" cy="5581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If too small:</a:t>
            </a:r>
          </a:p>
          <a:p>
            <a:pPr>
              <a:buFontTx/>
              <a:buChar char="-"/>
            </a:pPr>
            <a:r>
              <a:rPr lang="en-US" sz="2400" dirty="0" smtClean="0"/>
              <a:t>not enough output torque</a:t>
            </a:r>
          </a:p>
          <a:p>
            <a:pPr>
              <a:buFontTx/>
              <a:buChar char="-"/>
            </a:pPr>
            <a:r>
              <a:rPr lang="en-US" sz="2400" dirty="0" smtClean="0"/>
              <a:t>motor overheating</a:t>
            </a:r>
          </a:p>
          <a:p>
            <a:pPr>
              <a:buFontTx/>
              <a:buChar char="-"/>
            </a:pPr>
            <a:r>
              <a:rPr lang="en-US" sz="2400" dirty="0" smtClean="0"/>
              <a:t>“copper losses” are too high (coil heating)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If too large:</a:t>
            </a:r>
          </a:p>
          <a:p>
            <a:pPr>
              <a:buFontTx/>
              <a:buChar char="-"/>
            </a:pPr>
            <a:r>
              <a:rPr lang="en-US" sz="2400" dirty="0"/>
              <a:t>not enough output speed</a:t>
            </a:r>
          </a:p>
          <a:p>
            <a:pPr>
              <a:buFontTx/>
              <a:buChar char="-"/>
            </a:pPr>
            <a:r>
              <a:rPr lang="en-US" sz="2400" dirty="0" smtClean="0"/>
              <a:t>too much inertia at the output</a:t>
            </a:r>
          </a:p>
          <a:p>
            <a:pPr>
              <a:buFontTx/>
              <a:buChar char="-"/>
            </a:pPr>
            <a:r>
              <a:rPr lang="en-US" sz="2400" dirty="0" smtClean="0"/>
              <a:t>“iron losses” are too high (magnetic drag friction)</a:t>
            </a:r>
          </a:p>
          <a:p>
            <a:pPr>
              <a:buFontTx/>
              <a:buChar char="-"/>
            </a:pPr>
            <a:r>
              <a:rPr lang="en-US" sz="2400" dirty="0" smtClean="0"/>
              <a:t>may require extra stages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1516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1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Go beyond the torque curve</a:t>
            </a:r>
            <a:endParaRPr lang="en-US" sz="36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257550" y="2219325"/>
            <a:ext cx="0" cy="32099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267075" y="5419725"/>
            <a:ext cx="5619750" cy="9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3276600" y="4048125"/>
            <a:ext cx="3686175" cy="1371600"/>
          </a:xfrm>
          <a:custGeom>
            <a:avLst/>
            <a:gdLst>
              <a:gd name="connsiteX0" fmla="*/ 0 w 3686175"/>
              <a:gd name="connsiteY0" fmla="*/ 0 h 1371600"/>
              <a:gd name="connsiteX1" fmla="*/ 2019300 w 3686175"/>
              <a:gd name="connsiteY1" fmla="*/ 0 h 1371600"/>
              <a:gd name="connsiteX2" fmla="*/ 3686175 w 3686175"/>
              <a:gd name="connsiteY2" fmla="*/ 1371600 h 1371600"/>
              <a:gd name="connsiteX3" fmla="*/ 0 w 3686175"/>
              <a:gd name="connsiteY3" fmla="*/ 1371600 h 1371600"/>
              <a:gd name="connsiteX4" fmla="*/ 0 w 3686175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6175" h="1371600">
                <a:moveTo>
                  <a:pt x="0" y="0"/>
                </a:moveTo>
                <a:lnTo>
                  <a:pt x="2019300" y="0"/>
                </a:lnTo>
                <a:lnTo>
                  <a:pt x="3686175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91600" y="5210175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57499" y="1859519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torque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5286375" y="4038600"/>
            <a:ext cx="2962275" cy="1371600"/>
          </a:xfrm>
          <a:custGeom>
            <a:avLst/>
            <a:gdLst>
              <a:gd name="connsiteX0" fmla="*/ 0 w 2962275"/>
              <a:gd name="connsiteY0" fmla="*/ 0 h 1371600"/>
              <a:gd name="connsiteX1" fmla="*/ 2962275 w 2962275"/>
              <a:gd name="connsiteY1" fmla="*/ 0 h 1371600"/>
              <a:gd name="connsiteX2" fmla="*/ 2962275 w 2962275"/>
              <a:gd name="connsiteY2" fmla="*/ 1371600 h 1371600"/>
              <a:gd name="connsiteX3" fmla="*/ 1676400 w 2962275"/>
              <a:gd name="connsiteY3" fmla="*/ 1371600 h 1371600"/>
              <a:gd name="connsiteX4" fmla="*/ 0 w 2962275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2275" h="1371600">
                <a:moveTo>
                  <a:pt x="0" y="0"/>
                </a:moveTo>
                <a:lnTo>
                  <a:pt x="2962275" y="0"/>
                </a:lnTo>
                <a:lnTo>
                  <a:pt x="2962275" y="1371600"/>
                </a:lnTo>
                <a:lnTo>
                  <a:pt x="1676400" y="137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276600" y="3000375"/>
            <a:ext cx="4972050" cy="1047750"/>
          </a:xfrm>
          <a:custGeom>
            <a:avLst/>
            <a:gdLst>
              <a:gd name="connsiteX0" fmla="*/ 4972050 w 4972050"/>
              <a:gd name="connsiteY0" fmla="*/ 1028700 h 1047750"/>
              <a:gd name="connsiteX1" fmla="*/ 4972050 w 4972050"/>
              <a:gd name="connsiteY1" fmla="*/ 0 h 1047750"/>
              <a:gd name="connsiteX2" fmla="*/ 0 w 4972050"/>
              <a:gd name="connsiteY2" fmla="*/ 0 h 1047750"/>
              <a:gd name="connsiteX3" fmla="*/ 0 w 4972050"/>
              <a:gd name="connsiteY3" fmla="*/ 1047750 h 1047750"/>
              <a:gd name="connsiteX4" fmla="*/ 4972050 w 4972050"/>
              <a:gd name="connsiteY4" fmla="*/ 102870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2050" h="1047750">
                <a:moveTo>
                  <a:pt x="4972050" y="1028700"/>
                </a:moveTo>
                <a:lnTo>
                  <a:pt x="4972050" y="0"/>
                </a:lnTo>
                <a:lnTo>
                  <a:pt x="0" y="0"/>
                </a:lnTo>
                <a:lnTo>
                  <a:pt x="0" y="1047750"/>
                </a:lnTo>
                <a:lnTo>
                  <a:pt x="4972050" y="10287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72037" y="2686050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 torque limit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396287" y="1859519"/>
            <a:ext cx="207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 power point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5400000">
            <a:off x="7117555" y="4116110"/>
            <a:ext cx="255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echanical speed limit</a:t>
            </a:r>
            <a:endParaRPr lang="en-US" dirty="0"/>
          </a:p>
        </p:txBody>
      </p:sp>
      <p:cxnSp>
        <p:nvCxnSpPr>
          <p:cNvPr id="22" name="Straight Arrow Connector 21"/>
          <p:cNvCxnSpPr>
            <a:endCxn id="17" idx="1"/>
          </p:cNvCxnSpPr>
          <p:nvPr/>
        </p:nvCxnSpPr>
        <p:spPr>
          <a:xfrm flipH="1">
            <a:off x="8248650" y="2219325"/>
            <a:ext cx="219075" cy="781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62374" y="3753922"/>
            <a:ext cx="328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Thermal continuous torque limit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041106" y="3064907"/>
            <a:ext cx="2071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High-current operating area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81375" y="4511200"/>
            <a:ext cx="226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 limited operating area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431756" y="4148137"/>
            <a:ext cx="2071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High-voltage operating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13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Actuator </a:t>
            </a:r>
            <a:r>
              <a:rPr lang="en-US" sz="3600" dirty="0" smtClean="0"/>
              <a:t>design</a:t>
            </a:r>
            <a:r>
              <a:rPr lang="en-US" sz="3600" dirty="0" smtClean="0"/>
              <a:t> </a:t>
            </a:r>
            <a:r>
              <a:rPr lang="en-US" sz="3600" dirty="0" smtClean="0"/>
              <a:t>example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866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ATLAS-like </a:t>
            </a:r>
            <a:r>
              <a:rPr lang="en-US" sz="2400" dirty="0" smtClean="0"/>
              <a:t>100 kg </a:t>
            </a:r>
            <a:r>
              <a:rPr lang="en-US" sz="2400" dirty="0" smtClean="0"/>
              <a:t>robot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0.5 </a:t>
            </a:r>
            <a:r>
              <a:rPr lang="en-US" sz="2400" dirty="0" smtClean="0"/>
              <a:t>m </a:t>
            </a:r>
            <a:r>
              <a:rPr lang="en-US" sz="2400" dirty="0" smtClean="0"/>
              <a:t>thigh</a:t>
            </a:r>
          </a:p>
          <a:p>
            <a:pPr marL="0" indent="0">
              <a:buNone/>
            </a:pPr>
            <a:r>
              <a:rPr lang="en-US" sz="2400" dirty="0" smtClean="0"/>
              <a:t>0.5 m lower leg</a:t>
            </a:r>
          </a:p>
          <a:p>
            <a:pPr marL="0" indent="0">
              <a:buNone/>
            </a:pPr>
            <a:r>
              <a:rPr lang="en-US" sz="2400" dirty="0" smtClean="0"/>
              <a:t>Or adult human in exoskeleton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D</a:t>
            </a:r>
            <a:r>
              <a:rPr lang="en-US" sz="2400" dirty="0" smtClean="0"/>
              <a:t>esign procedure: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1)   Set specifications</a:t>
            </a:r>
          </a:p>
          <a:p>
            <a:pPr marL="0" indent="0">
              <a:buNone/>
            </a:pPr>
            <a:r>
              <a:rPr lang="en-US" sz="2400" dirty="0" smtClean="0"/>
              <a:t>2)   Find motors</a:t>
            </a:r>
          </a:p>
          <a:p>
            <a:pPr marL="457200" indent="-457200">
              <a:buAutoNum type="arabicParenR" startAt="3"/>
            </a:pPr>
            <a:r>
              <a:rPr lang="en-US" sz="2400" dirty="0" smtClean="0"/>
              <a:t>Optimize gear ratio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63773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5982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Fast step time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30069"/>
                <a:ext cx="10515600" cy="6067545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 smtClean="0"/>
                  <a:t>Assume:</a:t>
                </a:r>
              </a:p>
              <a:p>
                <a:pPr>
                  <a:buFontTx/>
                  <a:buChar char="-"/>
                </a:pPr>
                <a:r>
                  <a:rPr lang="en-US" sz="1800" dirty="0"/>
                  <a:t>L</a:t>
                </a:r>
                <a:r>
                  <a:rPr lang="en-US" sz="1800" dirty="0" smtClean="0"/>
                  <a:t>eg inertia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𝑙𝑒𝑔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𝑘𝑔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 smtClean="0"/>
              </a:p>
              <a:p>
                <a:pPr>
                  <a:buFontTx/>
                  <a:buChar char="-"/>
                </a:pPr>
                <a:r>
                  <a:rPr lang="en-US" sz="1800" dirty="0" smtClean="0"/>
                  <a:t>Target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𝑠𝑤𝑖𝑛𝑔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sz="1800" dirty="0" smtClean="0"/>
                  <a:t>rad</a:t>
                </a:r>
                <a:endParaRPr lang="en-US" sz="1800" dirty="0" smtClean="0"/>
              </a:p>
              <a:p>
                <a:pPr>
                  <a:buFontTx/>
                  <a:buChar char="-"/>
                </a:pPr>
                <a:r>
                  <a:rPr lang="en-US" sz="1800" dirty="0" smtClean="0"/>
                  <a:t>Target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𝑠𝑤𝑖𝑛𝑔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=0.2 </m:t>
                    </m:r>
                  </m:oMath>
                </a14:m>
                <a:r>
                  <a:rPr lang="en-US" sz="1800" dirty="0" smtClean="0"/>
                  <a:t>seconds</a:t>
                </a:r>
                <a:endParaRPr lang="en-US" sz="1800" dirty="0" smtClean="0"/>
              </a:p>
              <a:p>
                <a:pPr>
                  <a:buFontTx/>
                  <a:buChar char="-"/>
                </a:pPr>
                <a:r>
                  <a:rPr lang="en-US" sz="1800" dirty="0" smtClean="0"/>
                  <a:t>Speed up as fast as possible for half the swing</a:t>
                </a:r>
                <a:endParaRPr lang="en-US" sz="1800" dirty="0" smtClean="0"/>
              </a:p>
              <a:p>
                <a:pPr>
                  <a:buFontTx/>
                  <a:buChar char="-"/>
                </a:pPr>
                <a:r>
                  <a:rPr lang="en-US" sz="1800" dirty="0" smtClean="0"/>
                  <a:t>Then slow down as fast as possible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0.5 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𝑟𝑎𝑑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0.1 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𝑠𝑒𝑐</m:t>
                            </m:r>
                          </m:den>
                        </m:f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</m:t>
                    </m:r>
                    <m:f>
                      <m:fPr>
                        <m:type m:val="lin"/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𝑟𝑎𝑑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𝑠𝑒𝑐</m:t>
                        </m:r>
                      </m:den>
                    </m:f>
                  </m:oMath>
                </a14:m>
                <a:r>
                  <a:rPr lang="en-US" sz="1800" dirty="0" smtClean="0"/>
                  <a:t>.</a:t>
                </a: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f>
                            <m:fPr>
                              <m:type m:val="li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𝑠𝑤𝑖𝑛𝑔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𝑠𝑤𝑖𝑛𝑔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 smtClean="0"/>
              </a:p>
              <a:p>
                <a:pPr marL="0" indent="0" algn="ctr">
                  <a:buNone/>
                </a:pPr>
                <a:endParaRPr lang="en-US" sz="1800" dirty="0" smtClean="0"/>
              </a:p>
              <a:p>
                <a:pPr marL="0" indent="0" algn="ctr">
                  <a:buNone/>
                </a:pPr>
                <a:r>
                  <a:rPr lang="en-US" sz="1800" dirty="0" smtClean="0"/>
                  <a:t>and </a:t>
                </a:r>
                <a:r>
                  <a:rPr lang="en-US" sz="1800" dirty="0" smtClean="0"/>
                  <a:t>the </a:t>
                </a:r>
                <a:r>
                  <a:rPr lang="en-US" sz="1800" dirty="0" smtClean="0"/>
                  <a:t>required average joint torque is:</a:t>
                </a:r>
              </a:p>
              <a:p>
                <a:pPr marL="0" indent="0" algn="ctr">
                  <a:buNone/>
                </a:pPr>
                <a:endParaRPr lang="en-US" sz="18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=300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𝑁𝑚</m:t>
                      </m:r>
                    </m:oMath>
                  </m:oMathPara>
                </a14:m>
                <a:endParaRPr lang="en-US" sz="1800" dirty="0" smtClean="0"/>
              </a:p>
              <a:p>
                <a:pPr marL="0" indent="0" algn="ctr">
                  <a:buNone/>
                </a:pPr>
                <a:endParaRPr lang="en-US" sz="2600" dirty="0"/>
              </a:p>
              <a:p>
                <a:pPr marL="0" indent="0" algn="ctr">
                  <a:buNone/>
                </a:pPr>
                <a:endParaRPr lang="en-US" sz="1800" dirty="0"/>
              </a:p>
              <a:p>
                <a:pPr marL="0" indent="0" algn="ctr">
                  <a:buNone/>
                </a:pPr>
                <a:endParaRPr lang="en-US" sz="1800" dirty="0" smtClean="0"/>
              </a:p>
              <a:p>
                <a:pPr>
                  <a:buFontTx/>
                  <a:buChar char="-"/>
                </a:pPr>
                <a:endParaRPr lang="en-US" sz="1800" dirty="0" smtClean="0"/>
              </a:p>
              <a:p>
                <a:pPr marL="514350" indent="-514350">
                  <a:buAutoNum type="arabicParenR"/>
                </a:pPr>
                <a:endParaRPr lang="en-US" dirty="0" smtClean="0"/>
              </a:p>
              <a:p>
                <a:pPr marL="514350" indent="-514350">
                  <a:buAutoNum type="arabicParenR"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30069"/>
                <a:ext cx="10515600" cy="6067545"/>
              </a:xfrm>
              <a:blipFill rotWithShape="0">
                <a:blip r:embed="rId2"/>
                <a:stretch>
                  <a:fillRect l="-522" t="-1005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63773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31637"/>
            <a:ext cx="558848" cy="2334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36" y="3825361"/>
            <a:ext cx="2703015" cy="2340451"/>
          </a:xfrm>
          <a:prstGeom prst="rect">
            <a:avLst/>
          </a:prstGeom>
        </p:spPr>
      </p:pic>
      <p:sp>
        <p:nvSpPr>
          <p:cNvPr id="8" name="Arc 7"/>
          <p:cNvSpPr/>
          <p:nvPr/>
        </p:nvSpPr>
        <p:spPr>
          <a:xfrm rot="8059295">
            <a:off x="2757969" y="5130853"/>
            <a:ext cx="988154" cy="914400"/>
          </a:xfrm>
          <a:prstGeom prst="arc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562350" y="5910988"/>
            <a:ext cx="12904" cy="6557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509010" y="5910987"/>
            <a:ext cx="62434" cy="1610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06428" y="5686539"/>
            <a:ext cx="1017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rad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162756" y="5344807"/>
            <a:ext cx="1837427" cy="36496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24345" y="3011074"/>
            <a:ext cx="1258019" cy="36496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152770" y="1095844"/>
            <a:ext cx="1640456" cy="36496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12470" y="6060300"/>
            <a:ext cx="64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5982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Continuous torque requirements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693973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72" y="972021"/>
            <a:ext cx="1999589" cy="382333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905797" y="972021"/>
            <a:ext cx="0" cy="3816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883572" y="2131496"/>
            <a:ext cx="257175" cy="26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899447" y="2436296"/>
            <a:ext cx="257175" cy="26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99447" y="2741096"/>
            <a:ext cx="257175" cy="26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12148" y="3045896"/>
            <a:ext cx="257175" cy="26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904211" y="1826696"/>
            <a:ext cx="257175" cy="26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99447" y="4788971"/>
            <a:ext cx="22923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761541" y="4795356"/>
            <a:ext cx="136525" cy="165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989518" y="4795356"/>
            <a:ext cx="136525" cy="165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216114" y="4795356"/>
            <a:ext cx="136525" cy="165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442710" y="4795356"/>
            <a:ext cx="136525" cy="165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669306" y="4795356"/>
            <a:ext cx="136525" cy="165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895902" y="4795356"/>
            <a:ext cx="136525" cy="165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122498" y="4795356"/>
            <a:ext cx="136525" cy="165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349094" y="4795356"/>
            <a:ext cx="136525" cy="165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575690" y="4795356"/>
            <a:ext cx="136525" cy="165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802286" y="4795356"/>
            <a:ext cx="136525" cy="165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7028883" y="4795356"/>
            <a:ext cx="136525" cy="165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761541" y="978406"/>
            <a:ext cx="136525" cy="165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761541" y="1232869"/>
            <a:ext cx="136525" cy="165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761541" y="1487332"/>
            <a:ext cx="136525" cy="165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761541" y="1741795"/>
            <a:ext cx="136525" cy="165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761541" y="1996258"/>
            <a:ext cx="136525" cy="165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761541" y="2250721"/>
            <a:ext cx="136525" cy="165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761541" y="2505184"/>
            <a:ext cx="136525" cy="165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4761541" y="2759647"/>
            <a:ext cx="136525" cy="165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761541" y="3014110"/>
            <a:ext cx="136525" cy="165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761541" y="3268573"/>
            <a:ext cx="136525" cy="165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761541" y="3523036"/>
            <a:ext cx="136525" cy="165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761541" y="3777499"/>
            <a:ext cx="136525" cy="165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761541" y="4031962"/>
            <a:ext cx="136525" cy="165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761541" y="4286425"/>
            <a:ext cx="136525" cy="165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761541" y="4540888"/>
            <a:ext cx="136525" cy="165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569710" y="4031962"/>
            <a:ext cx="0" cy="4195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6622" y="4390364"/>
            <a:ext cx="97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~800 N</a:t>
            </a:r>
            <a:endParaRPr lang="en-US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5569710" y="5150921"/>
            <a:ext cx="0" cy="4286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611110" y="5176321"/>
            <a:ext cx="0" cy="4286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5579235" y="5365233"/>
            <a:ext cx="2265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417356" y="5390633"/>
            <a:ext cx="19375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755031" y="5185847"/>
            <a:ext cx="90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 m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330878" y="5937102"/>
            <a:ext cx="5856289" cy="4616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Continuous torque = 200 N m in knee and hip</a:t>
            </a:r>
            <a:endParaRPr lang="en-US" sz="2400" dirty="0"/>
          </a:p>
        </p:txBody>
      </p:sp>
      <p:sp>
        <p:nvSpPr>
          <p:cNvPr id="115" name="TextBox 114"/>
          <p:cNvSpPr txBox="1"/>
          <p:nvPr/>
        </p:nvSpPr>
        <p:spPr>
          <a:xfrm>
            <a:off x="7777092" y="972021"/>
            <a:ext cx="2090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Sitting</a:t>
            </a:r>
          </a:p>
          <a:p>
            <a:endParaRPr lang="en-US" sz="2400" dirty="0"/>
          </a:p>
          <a:p>
            <a:r>
              <a:rPr lang="en-US" sz="2400" dirty="0" smtClean="0"/>
              <a:t>Standing</a:t>
            </a:r>
          </a:p>
          <a:p>
            <a:endParaRPr lang="en-US" sz="2400" dirty="0"/>
          </a:p>
          <a:p>
            <a:r>
              <a:rPr lang="en-US" sz="2400" dirty="0" smtClean="0"/>
              <a:t>Stair climbing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2457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076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Optimize gear ratios for minimum COT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1087331" y="1380193"/>
            <a:ext cx="1268083" cy="125083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19735" y="1380194"/>
            <a:ext cx="1268083" cy="125083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52140" y="1389123"/>
            <a:ext cx="1268083" cy="125802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52437" y="1380193"/>
            <a:ext cx="1268083" cy="125083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087331" y="1507194"/>
            <a:ext cx="1268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Battery and control electronics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019735" y="1761194"/>
            <a:ext cx="123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Motor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952140" y="1643123"/>
            <a:ext cx="126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Gear reduction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9852437" y="1380194"/>
            <a:ext cx="1268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Joint – ankle, knee, or leg swing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2899223" y="1573788"/>
                <a:ext cx="3865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223" y="1573788"/>
                <a:ext cx="386516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14286" r="-11111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5441809" y="1531745"/>
                <a:ext cx="14516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𝑚𝑜𝑡𝑜𝑟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𝑚𝑜𝑡𝑜𝑟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809" y="1531745"/>
                <a:ext cx="1451616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4202" t="-28261" r="-210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8442538" y="1531745"/>
                <a:ext cx="1210139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𝑗𝑜𝑖𝑛𝑡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𝑗𝑜𝑖𝑛𝑡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538" y="1531745"/>
                <a:ext cx="1210139" cy="299313"/>
              </a:xfrm>
              <a:prstGeom prst="rect">
                <a:avLst/>
              </a:prstGeom>
              <a:blipFill rotWithShape="0">
                <a:blip r:embed="rId4"/>
                <a:stretch>
                  <a:fillRect l="-5051" t="-24490" r="-5051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/>
          <p:cNvCxnSpPr>
            <a:stCxn id="11" idx="3"/>
            <a:endCxn id="13" idx="1"/>
          </p:cNvCxnSpPr>
          <p:nvPr/>
        </p:nvCxnSpPr>
        <p:spPr>
          <a:xfrm>
            <a:off x="2355414" y="2005609"/>
            <a:ext cx="1664321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3" idx="3"/>
            <a:endCxn id="14" idx="1"/>
          </p:cNvCxnSpPr>
          <p:nvPr/>
        </p:nvCxnSpPr>
        <p:spPr>
          <a:xfrm>
            <a:off x="5287818" y="2005609"/>
            <a:ext cx="1664322" cy="12524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15" idx="1"/>
          </p:cNvCxnSpPr>
          <p:nvPr/>
        </p:nvCxnSpPr>
        <p:spPr>
          <a:xfrm>
            <a:off x="8220223" y="2005609"/>
            <a:ext cx="1632214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304185" y="814082"/>
            <a:ext cx="5054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Block diagram for actuator energy flow</a:t>
            </a:r>
          </a:p>
          <a:p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3458774" y="2739797"/>
            <a:ext cx="5577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Bidirectional, includes regeneration for negative work</a:t>
            </a:r>
          </a:p>
          <a:p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879613" y="3275444"/>
            <a:ext cx="87730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Cost of Transport (</a:t>
            </a:r>
            <a:r>
              <a:rPr lang="en-US" sz="2400" dirty="0" smtClean="0"/>
              <a:t>COT) for power from battery, motors only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Gear ratios are constrained to meet a 400 Nm peak torque requirement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Ankle, knee, and hip joints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Walking at 1.4 m/s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Actuators follow Winter (2009) human gait joint velocities and torques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Includes friction and drag</a:t>
            </a:r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cxnSp>
        <p:nvCxnSpPr>
          <p:cNvPr id="106" name="Straight Arrow Connector 105"/>
          <p:cNvCxnSpPr/>
          <p:nvPr/>
        </p:nvCxnSpPr>
        <p:spPr>
          <a:xfrm flipH="1">
            <a:off x="2984740" y="2926272"/>
            <a:ext cx="39409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8643668" y="2926272"/>
            <a:ext cx="40393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511" y="3688271"/>
            <a:ext cx="1119852" cy="3031705"/>
          </a:xfrm>
          <a:prstGeom prst="rect">
            <a:avLst/>
          </a:prstGeom>
        </p:spPr>
      </p:pic>
      <p:cxnSp>
        <p:nvCxnSpPr>
          <p:cNvPr id="115" name="Straight Arrow Connector 114"/>
          <p:cNvCxnSpPr/>
          <p:nvPr/>
        </p:nvCxnSpPr>
        <p:spPr>
          <a:xfrm flipV="1">
            <a:off x="9458887" y="5330121"/>
            <a:ext cx="970449" cy="483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22" idx="3"/>
          </p:cNvCxnSpPr>
          <p:nvPr/>
        </p:nvCxnSpPr>
        <p:spPr>
          <a:xfrm flipV="1">
            <a:off x="9425709" y="5988587"/>
            <a:ext cx="1043086" cy="136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9458887" y="6458303"/>
            <a:ext cx="970449" cy="63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8435847" y="5663583"/>
            <a:ext cx="989862" cy="92333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Scaled h</a:t>
            </a:r>
            <a:r>
              <a:rPr lang="en-US" dirty="0" smtClean="0">
                <a:solidFill>
                  <a:schemeClr val="accent5"/>
                </a:solidFill>
              </a:rPr>
              <a:t>uman </a:t>
            </a:r>
            <a:r>
              <a:rPr lang="en-US" dirty="0" smtClean="0">
                <a:solidFill>
                  <a:schemeClr val="accent5"/>
                </a:solidFill>
              </a:rPr>
              <a:t>gait data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79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8219</TotalTime>
  <Words>1684</Words>
  <Application>Microsoft Office PowerPoint</Application>
  <PresentationFormat>Widescreen</PresentationFormat>
  <Paragraphs>445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Motors and transmissions for nimble robots, exoskeletons, and prosthetics.</vt:lpstr>
      <vt:lpstr>Not required...</vt:lpstr>
      <vt:lpstr>Don’t be afraid of gear reduction</vt:lpstr>
      <vt:lpstr>How much gear reduction?</vt:lpstr>
      <vt:lpstr>Go beyond the torque curve</vt:lpstr>
      <vt:lpstr>Actuator design example</vt:lpstr>
      <vt:lpstr>Fast step time</vt:lpstr>
      <vt:lpstr>Continuous torque requirements</vt:lpstr>
      <vt:lpstr>Optimize gear ratios for minimum COT</vt:lpstr>
      <vt:lpstr>COT optimization results</vt:lpstr>
      <vt:lpstr>Discussion</vt:lpstr>
      <vt:lpstr>Start with a tiny segment of a motor:</vt:lpstr>
      <vt:lpstr>Then put the pieces together to form a whole motor:</vt:lpstr>
      <vt:lpstr>PowerPoint Presentation</vt:lpstr>
      <vt:lpstr>Performance specifications</vt:lpstr>
      <vt:lpstr>What is “reflected inertia”?</vt:lpstr>
      <vt:lpstr>Collisions</vt:lpstr>
      <vt:lpstr>Factors of merit and metrics for motors</vt:lpstr>
      <vt:lpstr>Motor constant K_m</vt:lpstr>
      <vt:lpstr>Other approaches to robot actuators</vt:lpstr>
      <vt:lpstr>Other approaches to robot actuators</vt:lpstr>
      <vt:lpstr>Other approaches to robot actuators</vt:lpstr>
      <vt:lpstr>Other approaches to robot actuators</vt:lpstr>
      <vt:lpstr>Start with a tiny segment of a motor:</vt:lpstr>
      <vt:lpstr>Motor comparison charts</vt:lpstr>
      <vt:lpstr>Motor comparison charts (continued)</vt:lpstr>
      <vt:lpstr>Use human walking gait to check energy use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electric actuators</dc:title>
  <dc:creator>Jason</dc:creator>
  <cp:lastModifiedBy>Jason</cp:lastModifiedBy>
  <cp:revision>316</cp:revision>
  <dcterms:created xsi:type="dcterms:W3CDTF">2014-04-28T00:53:31Z</dcterms:created>
  <dcterms:modified xsi:type="dcterms:W3CDTF">2016-06-06T12:15:29Z</dcterms:modified>
</cp:coreProperties>
</file>